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handoutMasterIdLst>
    <p:handoutMasterId r:id="rId16"/>
  </p:handoutMasterIdLst>
  <p:sldIdLst>
    <p:sldId id="256" r:id="rId2"/>
    <p:sldId id="257" r:id="rId3"/>
    <p:sldId id="258" r:id="rId4"/>
    <p:sldId id="260" r:id="rId5"/>
    <p:sldId id="259" r:id="rId6"/>
    <p:sldId id="261" r:id="rId7"/>
    <p:sldId id="263" r:id="rId8"/>
    <p:sldId id="264" r:id="rId9"/>
    <p:sldId id="268" r:id="rId10"/>
    <p:sldId id="265" r:id="rId11"/>
    <p:sldId id="267" r:id="rId12"/>
    <p:sldId id="266"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98C291-258D-804D-A53D-C2F1F56A28CF}" type="datetimeFigureOut">
              <a:rPr lang="en-US" smtClean="0"/>
              <a:t>12/2/2016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D2D2B0-5BB7-3E4C-861A-1565B669B8CA}" type="slidenum">
              <a:rPr lang="en-US" smtClean="0"/>
              <a:t>‹#›</a:t>
            </a:fld>
            <a:endParaRPr lang="en-US"/>
          </a:p>
        </p:txBody>
      </p:sp>
    </p:spTree>
    <p:extLst>
      <p:ext uri="{BB962C8B-B14F-4D97-AF65-F5344CB8AC3E}">
        <p14:creationId xmlns:p14="http://schemas.microsoft.com/office/powerpoint/2010/main" val="225781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4DB351-EB1C-DB45-B78D-5ACA69B0331B}" type="datetimeFigureOut">
              <a:rPr lang="en-US" smtClean="0"/>
              <a:t>12/2/2016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48121E0-74DB-3B47-91B6-82B94A24D7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DB351-EB1C-DB45-B78D-5ACA69B0331B}"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121E0-74DB-3B47-91B6-82B94A24D7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DB351-EB1C-DB45-B78D-5ACA69B0331B}"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121E0-74DB-3B47-91B6-82B94A24D7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4DB351-EB1C-DB45-B78D-5ACA69B0331B}"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121E0-74DB-3B47-91B6-82B94A24D7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4DB351-EB1C-DB45-B78D-5ACA69B0331B}"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121E0-74DB-3B47-91B6-82B94A24D7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4DB351-EB1C-DB45-B78D-5ACA69B0331B}"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121E0-74DB-3B47-91B6-82B94A24D7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4DB351-EB1C-DB45-B78D-5ACA69B0331B}"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121E0-74DB-3B47-91B6-82B94A24D7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E4DB351-EB1C-DB45-B78D-5ACA69B0331B}" type="datetimeFigureOut">
              <a:rPr lang="en-US" smtClean="0"/>
              <a:t>12/2/2016</a:t>
            </a:fld>
            <a:endParaRPr lang="en-US"/>
          </a:p>
        </p:txBody>
      </p:sp>
      <p:sp>
        <p:nvSpPr>
          <p:cNvPr id="8" name="Slide Number Placeholder 7"/>
          <p:cNvSpPr>
            <a:spLocks noGrp="1"/>
          </p:cNvSpPr>
          <p:nvPr>
            <p:ph type="sldNum" sz="quarter" idx="11"/>
          </p:nvPr>
        </p:nvSpPr>
        <p:spPr/>
        <p:txBody>
          <a:bodyPr/>
          <a:lstStyle/>
          <a:p>
            <a:fld id="{C48121E0-74DB-3B47-91B6-82B94A24D77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B351-EB1C-DB45-B78D-5ACA69B0331B}"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121E0-74DB-3B47-91B6-82B94A24D7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4DB351-EB1C-DB45-B78D-5ACA69B0331B}"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48121E0-74DB-3B47-91B6-82B94A24D7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E4DB351-EB1C-DB45-B78D-5ACA69B0331B}"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121E0-74DB-3B47-91B6-82B94A24D7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E4DB351-EB1C-DB45-B78D-5ACA69B0331B}" type="datetimeFigureOut">
              <a:rPr lang="en-US" smtClean="0"/>
              <a:t>12/2/2016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48121E0-74DB-3B47-91B6-82B94A24D77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iki.creativecommons.org/Frequently_Asked_Questions#Does_my_use_violate_the_NonCommercial_clause_of_the_licenses.3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commons/usage/" TargetMode="External"/><Relationship Id="rId2" Type="http://schemas.openxmlformats.org/officeDocument/2006/relationships/hyperlink" Target="http://www.usa.gov/Topics/Graphics.shtml" TargetMode="External"/><Relationship Id="rId1" Type="http://schemas.openxmlformats.org/officeDocument/2006/relationships/slideLayout" Target="../slideLayouts/slideLayout2.xml"/><Relationship Id="rId5" Type="http://schemas.openxmlformats.org/officeDocument/2006/relationships/hyperlink" Target="http://www.freedigitalphotos.net/" TargetMode="External"/><Relationship Id="rId4" Type="http://schemas.openxmlformats.org/officeDocument/2006/relationships/hyperlink" Target="https://www.flickr.com/search/advanced/?q=creative%20comm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gavilan.edu/pio/documents/PublicityandPhotoReleaseForm.pdf" TargetMode="External"/><Relationship Id="rId2" Type="http://schemas.openxmlformats.org/officeDocument/2006/relationships/hyperlink" Target="https://my.gavilan.edu/web/home-community/intranet" TargetMode="External"/><Relationship Id="rId1" Type="http://schemas.openxmlformats.org/officeDocument/2006/relationships/slideLayout" Target="../slideLayouts/slideLayout2.xml"/><Relationship Id="rId4" Type="http://schemas.openxmlformats.org/officeDocument/2006/relationships/hyperlink" Target="https://www.flickr.com/photos/gavilancollege/se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iq42O6rhW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Tnu2GjUuY2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iq42O6rhW4" TargetMode="External"/><Relationship Id="rId2" Type="http://schemas.openxmlformats.org/officeDocument/2006/relationships/hyperlink" Target="https://www.youtube.com/watch?v=QqGIewyq5X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56" y="1597025"/>
            <a:ext cx="8927941" cy="1679575"/>
          </a:xfrm>
        </p:spPr>
        <p:txBody>
          <a:bodyPr/>
          <a:lstStyle/>
          <a:p>
            <a:pPr algn="ctr"/>
            <a:r>
              <a:rPr lang="en-US" dirty="0" smtClean="0"/>
              <a:t>FREE doesn’t mean LEGAL</a:t>
            </a:r>
            <a:endParaRPr lang="en-US" dirty="0"/>
          </a:p>
        </p:txBody>
      </p:sp>
      <p:sp>
        <p:nvSpPr>
          <p:cNvPr id="3" name="Subtitle 2"/>
          <p:cNvSpPr>
            <a:spLocks noGrp="1"/>
          </p:cNvSpPr>
          <p:nvPr>
            <p:ph type="subTitle" idx="1"/>
          </p:nvPr>
        </p:nvSpPr>
        <p:spPr>
          <a:xfrm>
            <a:off x="255513" y="3584715"/>
            <a:ext cx="8469520" cy="1752600"/>
          </a:xfrm>
        </p:spPr>
        <p:txBody>
          <a:bodyPr>
            <a:normAutofit/>
          </a:bodyPr>
          <a:lstStyle/>
          <a:p>
            <a:r>
              <a:rPr lang="en-US" dirty="0" smtClean="0"/>
              <a:t>….and it may not even mean free.</a:t>
            </a:r>
          </a:p>
          <a:p>
            <a:endParaRPr lang="en-US" dirty="0"/>
          </a:p>
          <a:p>
            <a:r>
              <a:rPr lang="en-US" dirty="0" smtClean="0"/>
              <a:t>Do’s and Don’ts for using images in promotion, and other helpful tips! </a:t>
            </a:r>
            <a:endParaRPr lang="en-US" dirty="0"/>
          </a:p>
        </p:txBody>
      </p:sp>
    </p:spTree>
    <p:extLst>
      <p:ext uri="{BB962C8B-B14F-4D97-AF65-F5344CB8AC3E}">
        <p14:creationId xmlns:p14="http://schemas.microsoft.com/office/powerpoint/2010/main" val="2283283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Domain</a:t>
            </a:r>
            <a:endParaRPr lang="en-US" dirty="0"/>
          </a:p>
        </p:txBody>
      </p:sp>
      <p:sp>
        <p:nvSpPr>
          <p:cNvPr id="3" name="Content Placeholder 2"/>
          <p:cNvSpPr>
            <a:spLocks noGrp="1"/>
          </p:cNvSpPr>
          <p:nvPr>
            <p:ph idx="1"/>
          </p:nvPr>
        </p:nvSpPr>
        <p:spPr>
          <a:xfrm>
            <a:off x="457199" y="1198929"/>
            <a:ext cx="8132561" cy="6368257"/>
          </a:xfrm>
        </p:spPr>
        <p:txBody>
          <a:bodyPr>
            <a:normAutofit fontScale="47500" lnSpcReduction="20000"/>
          </a:bodyPr>
          <a:lstStyle/>
          <a:p>
            <a:r>
              <a:rPr lang="en-US" dirty="0"/>
              <a:t>Works published in the U.S. before 1923.</a:t>
            </a:r>
          </a:p>
          <a:p>
            <a:r>
              <a:rPr lang="en-US" dirty="0"/>
              <a:t>Works first published in 2003 or later by authors who died before 1937.</a:t>
            </a:r>
          </a:p>
          <a:p>
            <a:r>
              <a:rPr lang="en-US" dirty="0"/>
              <a:t>Works published in the U.S. between 1923 and 1977 without a copyright notice.</a:t>
            </a:r>
          </a:p>
          <a:p>
            <a:r>
              <a:rPr lang="en-US" dirty="0"/>
              <a:t>Works published in the U.S. between 1978 and March 1, 1989, without a copyright notice, and where the copyright was not later registered.</a:t>
            </a:r>
          </a:p>
          <a:p>
            <a:r>
              <a:rPr lang="en-US" dirty="0"/>
              <a:t>Works published in the U.S. between 1923 and 1963 with a copyright notice but without later copyright renewal.</a:t>
            </a:r>
          </a:p>
          <a:p>
            <a:r>
              <a:rPr lang="en-US" dirty="0"/>
              <a:t>Works published outside the U.S. before 1923, except possibly in the 9th Circuit, then before July 1, 1909.</a:t>
            </a:r>
          </a:p>
          <a:p>
            <a:r>
              <a:rPr lang="en-US" dirty="0"/>
              <a:t>Works published outside the U.S. between 1923 and 1977 which were in the public domain in their home countries on January 1, 1996.</a:t>
            </a:r>
          </a:p>
          <a:p>
            <a:r>
              <a:rPr lang="en-US" dirty="0"/>
              <a:t>Accurate photographs of two-dimensional visual artworks lacking expressive content if the painting's copyright has expired (which it has in the US if it was published before 1923).</a:t>
            </a:r>
          </a:p>
          <a:p>
            <a:r>
              <a:rPr lang="en-US" dirty="0"/>
              <a:t/>
            </a:r>
            <a:br>
              <a:rPr lang="en-US" dirty="0"/>
            </a:br>
            <a:r>
              <a:rPr lang="en-US" dirty="0"/>
              <a:t>Government images:</a:t>
            </a:r>
            <a:br>
              <a:rPr lang="en-US" dirty="0"/>
            </a:br>
            <a:r>
              <a:rPr lang="en-US" dirty="0"/>
              <a:t/>
            </a:r>
            <a:br>
              <a:rPr lang="en-US" dirty="0"/>
            </a:br>
            <a:r>
              <a:rPr lang="en-US" dirty="0"/>
              <a:t>17 U.S.C. § 105 withholds copyright from most publications produced by the United States Government, and its agents or employees while in their employment. All such work is therefore in the public domain in some sense. The specific language is as follows: </a:t>
            </a:r>
            <a:r>
              <a:rPr lang="en-US" i="1" dirty="0"/>
              <a:t>Copyright protection under this title is not available for any work of the United States Government</a:t>
            </a:r>
            <a:r>
              <a:rPr lang="en-US" dirty="0"/>
              <a:t>, but the United States Government is not precluded from receiving and holding copyrights transferred to it by assignment, bequest, or otherwise. The intent of the section is to place in the public domain all work of the United States Government, which is defined in 17 U.S.C. § 101 as work prepared by an officer or employee of the United States Government as part of that person's official duties. In most cases, contractors are not employees. </a:t>
            </a:r>
            <a:br>
              <a:rPr lang="en-US" dirty="0"/>
            </a:br>
            <a:r>
              <a:rPr lang="en-US" dirty="0"/>
              <a:t>47 U.S.C. § 230(c)(1) (“The Communications Decency Act”) specifies that “[n]o provider or user of an interactive computer service shall be treated as the publisher or speaker of any information provided by another information content provider.”</a:t>
            </a:r>
            <a:br>
              <a:rPr lang="en-US" dirty="0"/>
            </a:br>
            <a:endParaRPr lang="en-US" dirty="0"/>
          </a:p>
          <a:p>
            <a:pPr marL="36576" indent="0">
              <a:buNone/>
            </a:pPr>
            <a:r>
              <a:rPr lang="en-US" dirty="0"/>
              <a:t>http://</a:t>
            </a:r>
            <a:r>
              <a:rPr lang="en-US" dirty="0" err="1"/>
              <a:t>totallyfreeimages.com</a:t>
            </a:r>
            <a:r>
              <a:rPr lang="en-US" dirty="0"/>
              <a:t>/</a:t>
            </a:r>
          </a:p>
        </p:txBody>
      </p:sp>
    </p:spTree>
    <p:extLst>
      <p:ext uri="{BB962C8B-B14F-4D97-AF65-F5344CB8AC3E}">
        <p14:creationId xmlns:p14="http://schemas.microsoft.com/office/powerpoint/2010/main" val="2875914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3" name="Content Placeholder 2"/>
          <p:cNvSpPr>
            <a:spLocks noGrp="1"/>
          </p:cNvSpPr>
          <p:nvPr>
            <p:ph idx="1"/>
          </p:nvPr>
        </p:nvSpPr>
        <p:spPr/>
        <p:txBody>
          <a:bodyPr/>
          <a:lstStyle/>
          <a:p>
            <a:r>
              <a:rPr lang="en-US" dirty="0">
                <a:hlinkClick r:id="rId2"/>
              </a:rPr>
              <a:t>https://wiki.creativecommons.org/Frequently_Asked_Questions#Does_my_use_violate_the_NonCommercial_clause_of_the_licenses.</a:t>
            </a:r>
            <a:r>
              <a:rPr lang="en-US" dirty="0" smtClean="0">
                <a:hlinkClick r:id="rId2"/>
              </a:rPr>
              <a:t>3F</a:t>
            </a:r>
            <a:endParaRPr lang="en-US" dirty="0" smtClean="0"/>
          </a:p>
          <a:p>
            <a:endParaRPr lang="en-US" dirty="0"/>
          </a:p>
        </p:txBody>
      </p:sp>
    </p:spTree>
    <p:extLst>
      <p:ext uri="{BB962C8B-B14F-4D97-AF65-F5344CB8AC3E}">
        <p14:creationId xmlns:p14="http://schemas.microsoft.com/office/powerpoint/2010/main" val="254844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p:txBody>
          <a:bodyPr/>
          <a:lstStyle/>
          <a:p>
            <a:r>
              <a:rPr lang="en-US" dirty="0">
                <a:hlinkClick r:id="rId2"/>
              </a:rPr>
              <a:t>http://www.usa.gov/Topics/</a:t>
            </a:r>
            <a:r>
              <a:rPr lang="en-US" dirty="0" smtClean="0">
                <a:hlinkClick r:id="rId2"/>
              </a:rPr>
              <a:t>Graphics.shtml</a:t>
            </a:r>
            <a:endParaRPr lang="en-US" dirty="0" smtClean="0"/>
          </a:p>
          <a:p>
            <a:r>
              <a:rPr lang="en-US" dirty="0">
                <a:hlinkClick r:id="rId3"/>
              </a:rPr>
              <a:t>https://www.flickr.com/commons/usage</a:t>
            </a:r>
            <a:r>
              <a:rPr lang="en-US" dirty="0" smtClean="0">
                <a:hlinkClick r:id="rId3"/>
              </a:rPr>
              <a:t>/</a:t>
            </a:r>
            <a:endParaRPr lang="en-US" dirty="0" smtClean="0"/>
          </a:p>
          <a:p>
            <a:r>
              <a:rPr lang="en-US" dirty="0">
                <a:hlinkClick r:id="rId4"/>
              </a:rPr>
              <a:t>https://www.flickr.com/search/advanced/?q=creative%</a:t>
            </a:r>
            <a:r>
              <a:rPr lang="en-US" dirty="0" smtClean="0">
                <a:hlinkClick r:id="rId4"/>
              </a:rPr>
              <a:t>20commons</a:t>
            </a:r>
            <a:endParaRPr lang="en-US" dirty="0" smtClean="0"/>
          </a:p>
          <a:p>
            <a:r>
              <a:rPr lang="en-US" dirty="0" smtClean="0"/>
              <a:t>What about “Royalty-Free”?: Be sure to check </a:t>
            </a:r>
            <a:r>
              <a:rPr lang="en-US" dirty="0"/>
              <a:t>the terms! </a:t>
            </a:r>
            <a:r>
              <a:rPr lang="en-US" dirty="0">
                <a:hlinkClick r:id="rId5"/>
              </a:rPr>
              <a:t>http://www.freedigitalphotos.net</a:t>
            </a:r>
            <a:r>
              <a:rPr lang="en-US" smtClean="0">
                <a:hlinkClick r:id="rId5"/>
              </a:rPr>
              <a:t>/</a:t>
            </a:r>
            <a:endParaRPr lang="en-US" smtClean="0"/>
          </a:p>
          <a:p>
            <a:endParaRPr lang="en-US" dirty="0" smtClean="0"/>
          </a:p>
          <a:p>
            <a:endParaRPr lang="en-US" dirty="0" smtClean="0"/>
          </a:p>
        </p:txBody>
      </p:sp>
    </p:spTree>
    <p:extLst>
      <p:ext uri="{BB962C8B-B14F-4D97-AF65-F5344CB8AC3E}">
        <p14:creationId xmlns:p14="http://schemas.microsoft.com/office/powerpoint/2010/main" val="394059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Gavilan College 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 intranet</a:t>
            </a:r>
            <a:r>
              <a:rPr lang="en-US" dirty="0"/>
              <a:t>: </a:t>
            </a:r>
            <a:r>
              <a:rPr lang="en-US" dirty="0">
                <a:hlinkClick r:id="rId2"/>
              </a:rPr>
              <a:t>https://my.gavilan.edu/web/home-community/</a:t>
            </a:r>
            <a:r>
              <a:rPr lang="en-US" dirty="0" smtClean="0">
                <a:hlinkClick r:id="rId2"/>
              </a:rPr>
              <a:t>intranet</a:t>
            </a:r>
            <a:endParaRPr lang="en-US" dirty="0" smtClean="0"/>
          </a:p>
          <a:p>
            <a:pPr lvl="1"/>
            <a:r>
              <a:rPr lang="en-US" dirty="0" smtClean="0"/>
              <a:t>Logos</a:t>
            </a:r>
          </a:p>
          <a:p>
            <a:pPr lvl="1"/>
            <a:r>
              <a:rPr lang="en-US" dirty="0" err="1" smtClean="0"/>
              <a:t>Styleguide</a:t>
            </a:r>
            <a:endParaRPr lang="en-US" dirty="0" smtClean="0"/>
          </a:p>
          <a:p>
            <a:pPr lvl="1"/>
            <a:r>
              <a:rPr lang="en-US" dirty="0" smtClean="0"/>
              <a:t>Publicity request form</a:t>
            </a:r>
          </a:p>
          <a:p>
            <a:r>
              <a:rPr lang="en-US" dirty="0" smtClean="0"/>
              <a:t>Photo </a:t>
            </a:r>
            <a:r>
              <a:rPr lang="en-US" dirty="0"/>
              <a:t>release form: </a:t>
            </a:r>
            <a:r>
              <a:rPr lang="en-US" dirty="0">
                <a:hlinkClick r:id="rId3"/>
              </a:rPr>
              <a:t>http://gavilan.edu/pio/documents/</a:t>
            </a:r>
            <a:r>
              <a:rPr lang="en-US" dirty="0" smtClean="0">
                <a:hlinkClick r:id="rId3"/>
              </a:rPr>
              <a:t>PublicityandPhotoReleaseForm.pdf</a:t>
            </a:r>
            <a:endParaRPr lang="en-US" dirty="0" smtClean="0"/>
          </a:p>
          <a:p>
            <a:r>
              <a:rPr lang="en-US" dirty="0"/>
              <a:t>Flickr: </a:t>
            </a:r>
            <a:r>
              <a:rPr lang="en-US" dirty="0">
                <a:hlinkClick r:id="rId4"/>
              </a:rPr>
              <a:t>https://www.flickr.com/photos/gavilancollege/sets</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2395525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Confused?</a:t>
            </a:r>
            <a:endParaRPr lang="en-US" dirty="0"/>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6576" indent="0" algn="ctr">
              <a:buNone/>
            </a:pPr>
            <a:r>
              <a:rPr lang="en-US" sz="1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90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500"/>
                                        <p:tgtEl>
                                          <p:spTgt spid="3">
                                            <p:txEl>
                                              <p:pRg st="0" end="0"/>
                                            </p:txEl>
                                          </p:spTgt>
                                        </p:tgtEl>
                                      </p:cBhvr>
                                    </p:animEffect>
                                    <p:anim calcmode="lin" valueType="num">
                                      <p:cBhvr>
                                        <p:cTn id="8" dur="5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71073" y="1848584"/>
            <a:ext cx="3133797" cy="3824701"/>
          </a:xfrm>
          <a:prstGeom prst="rect">
            <a:avLst/>
          </a:prstGeom>
          <a:solidFill>
            <a:schemeClr val="tx1"/>
          </a:solidFill>
          <a:ln>
            <a:noFill/>
          </a:ln>
          <a:effectLst>
            <a:outerShdw blurRad="304800" dist="304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21038" y="1923734"/>
            <a:ext cx="3133797" cy="3824701"/>
          </a:xfrm>
          <a:prstGeom prst="rect">
            <a:avLst/>
          </a:prstGeom>
          <a:solidFill>
            <a:schemeClr val="tx1"/>
          </a:solidFill>
          <a:ln>
            <a:noFill/>
          </a:ln>
          <a:effectLst>
            <a:outerShdw blurRad="304800" dist="304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9282" y="457200"/>
            <a:ext cx="7583488" cy="1143000"/>
          </a:xfrm>
        </p:spPr>
        <p:txBody>
          <a:bodyPr>
            <a:normAutofit fontScale="90000"/>
          </a:bodyPr>
          <a:lstStyle/>
          <a:p>
            <a:r>
              <a:rPr lang="en-US" dirty="0" smtClean="0"/>
              <a:t>A Picture is Worth 1000 Words….</a:t>
            </a:r>
            <a:endParaRPr lang="en-US" dirty="0"/>
          </a:p>
        </p:txBody>
      </p:sp>
      <p:sp>
        <p:nvSpPr>
          <p:cNvPr id="3" name="Content Placeholder 2"/>
          <p:cNvSpPr>
            <a:spLocks noGrp="1"/>
          </p:cNvSpPr>
          <p:nvPr>
            <p:ph idx="1"/>
          </p:nvPr>
        </p:nvSpPr>
        <p:spPr>
          <a:xfrm>
            <a:off x="993250" y="2006395"/>
            <a:ext cx="2989753" cy="3681924"/>
          </a:xfrm>
          <a:noFill/>
          <a:effectLst/>
        </p:spPr>
        <p:txBody>
          <a:bodyPr>
            <a:normAutofit/>
          </a:bodyPr>
          <a:lstStyle/>
          <a:p>
            <a:pPr marL="36576" indent="0">
              <a:buNone/>
            </a:pPr>
            <a:r>
              <a:rPr lang="en-US" dirty="0" smtClean="0">
                <a:solidFill>
                  <a:srgbClr val="660066"/>
                </a:solidFill>
              </a:rPr>
              <a:t>Ceramics Sale! </a:t>
            </a:r>
          </a:p>
          <a:p>
            <a:pPr marL="36576" indent="0">
              <a:buNone/>
            </a:pPr>
            <a:endParaRPr lang="en-US" sz="2400" dirty="0" smtClean="0">
              <a:solidFill>
                <a:srgbClr val="660066"/>
              </a:solidFill>
            </a:endParaRPr>
          </a:p>
          <a:p>
            <a:pPr marL="36576" indent="0">
              <a:buNone/>
            </a:pPr>
            <a:r>
              <a:rPr lang="en-US" sz="2400" dirty="0" smtClean="0">
                <a:solidFill>
                  <a:srgbClr val="660066"/>
                </a:solidFill>
              </a:rPr>
              <a:t>Colorful handmade pots, plates, and vases.</a:t>
            </a:r>
          </a:p>
          <a:p>
            <a:pPr marL="36576" indent="0">
              <a:buNone/>
            </a:pPr>
            <a:r>
              <a:rPr lang="en-US" sz="2000" dirty="0" smtClean="0">
                <a:solidFill>
                  <a:srgbClr val="660066"/>
                </a:solidFill>
              </a:rPr>
              <a:t>Friday in the student center! </a:t>
            </a:r>
          </a:p>
          <a:p>
            <a:endParaRPr lang="en-US" sz="2400" dirty="0" smtClean="0">
              <a:solidFill>
                <a:srgbClr val="660066"/>
              </a:solidFill>
            </a:endParaRPr>
          </a:p>
          <a:p>
            <a:pPr marL="36576" indent="0">
              <a:buNone/>
            </a:pPr>
            <a:r>
              <a:rPr lang="en-US" sz="1400" dirty="0" err="1" smtClean="0">
                <a:solidFill>
                  <a:srgbClr val="660066"/>
                </a:solidFill>
              </a:rPr>
              <a:t>www.gavilan.edu</a:t>
            </a:r>
            <a:r>
              <a:rPr lang="en-US" sz="1400" dirty="0" smtClean="0">
                <a:solidFill>
                  <a:srgbClr val="660066"/>
                </a:solidFill>
              </a:rPr>
              <a:t>/ceramics</a:t>
            </a:r>
            <a:endParaRPr lang="en-US" sz="1400" dirty="0">
              <a:solidFill>
                <a:srgbClr val="660066"/>
              </a:solidFill>
            </a:endParaRPr>
          </a:p>
        </p:txBody>
      </p:sp>
      <p:pic>
        <p:nvPicPr>
          <p:cNvPr id="5" name="Picture 4" descr="DSC_0220.jpg"/>
          <p:cNvPicPr>
            <a:picLocks noChangeAspect="1"/>
          </p:cNvPicPr>
          <p:nvPr/>
        </p:nvPicPr>
        <p:blipFill rotWithShape="1">
          <a:blip r:embed="rId2">
            <a:extLst>
              <a:ext uri="{28A0092B-C50C-407E-A947-70E740481C1C}">
                <a14:useLocalDpi xmlns:a14="http://schemas.microsoft.com/office/drawing/2010/main" val="0"/>
              </a:ext>
            </a:extLst>
          </a:blip>
          <a:srcRect l="12999" t="46316" r="7924"/>
          <a:stretch/>
        </p:blipFill>
        <p:spPr>
          <a:xfrm>
            <a:off x="5455964" y="2878087"/>
            <a:ext cx="1645807" cy="1680448"/>
          </a:xfrm>
          <a:prstGeom prst="rect">
            <a:avLst/>
          </a:prstGeom>
        </p:spPr>
      </p:pic>
      <p:sp>
        <p:nvSpPr>
          <p:cNvPr id="10" name="Content Placeholder 2"/>
          <p:cNvSpPr txBox="1">
            <a:spLocks/>
          </p:cNvSpPr>
          <p:nvPr/>
        </p:nvSpPr>
        <p:spPr>
          <a:xfrm>
            <a:off x="4714067" y="2006395"/>
            <a:ext cx="3133797" cy="3681924"/>
          </a:xfrm>
          <a:prstGeom prst="rect">
            <a:avLst/>
          </a:prstGeom>
          <a:noFill/>
          <a:effectLst/>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Wingdings 2"/>
              <a:buNone/>
            </a:pPr>
            <a:r>
              <a:rPr lang="en-US" dirty="0" smtClean="0">
                <a:solidFill>
                  <a:srgbClr val="660066"/>
                </a:solidFill>
              </a:rPr>
              <a:t>Ceramics Sale! </a:t>
            </a:r>
          </a:p>
          <a:p>
            <a:pPr marL="36576" indent="0">
              <a:buFont typeface="Wingdings 2"/>
              <a:buNone/>
            </a:pPr>
            <a:endParaRPr lang="en-US" sz="2400" dirty="0" smtClean="0">
              <a:solidFill>
                <a:srgbClr val="660066"/>
              </a:solidFill>
            </a:endParaRPr>
          </a:p>
          <a:p>
            <a:endParaRPr lang="en-US" sz="2400" dirty="0" smtClean="0">
              <a:solidFill>
                <a:srgbClr val="660066"/>
              </a:solidFill>
            </a:endParaRPr>
          </a:p>
          <a:p>
            <a:endParaRPr lang="en-US" sz="2400" dirty="0">
              <a:solidFill>
                <a:srgbClr val="660066"/>
              </a:solidFill>
            </a:endParaRPr>
          </a:p>
          <a:p>
            <a:endParaRPr lang="en-US" sz="2400" dirty="0" smtClean="0">
              <a:solidFill>
                <a:srgbClr val="660066"/>
              </a:solidFill>
            </a:endParaRPr>
          </a:p>
          <a:p>
            <a:endParaRPr lang="en-US" sz="2400" dirty="0">
              <a:solidFill>
                <a:srgbClr val="660066"/>
              </a:solidFill>
            </a:endParaRPr>
          </a:p>
          <a:p>
            <a:pPr marL="36576" indent="0" algn="ctr">
              <a:buNone/>
            </a:pPr>
            <a:r>
              <a:rPr lang="en-US" sz="1400" dirty="0">
                <a:solidFill>
                  <a:srgbClr val="660066"/>
                </a:solidFill>
              </a:rPr>
              <a:t>Friday in the student center! </a:t>
            </a:r>
          </a:p>
          <a:p>
            <a:pPr marL="36576" indent="0" algn="ctr">
              <a:buFont typeface="Wingdings 2"/>
              <a:buNone/>
            </a:pPr>
            <a:r>
              <a:rPr lang="en-US" sz="1400" dirty="0" err="1" smtClean="0">
                <a:solidFill>
                  <a:srgbClr val="660066"/>
                </a:solidFill>
              </a:rPr>
              <a:t>www.gavilan.edu</a:t>
            </a:r>
            <a:r>
              <a:rPr lang="en-US" sz="1400" dirty="0" smtClean="0">
                <a:solidFill>
                  <a:srgbClr val="660066"/>
                </a:solidFill>
              </a:rPr>
              <a:t>/ceramics</a:t>
            </a:r>
            <a:endParaRPr lang="en-US" sz="1400" dirty="0">
              <a:solidFill>
                <a:srgbClr val="660066"/>
              </a:solidFill>
            </a:endParaRPr>
          </a:p>
        </p:txBody>
      </p:sp>
    </p:spTree>
    <p:extLst>
      <p:ext uri="{BB962C8B-B14F-4D97-AF65-F5344CB8AC3E}">
        <p14:creationId xmlns:p14="http://schemas.microsoft.com/office/powerpoint/2010/main" val="23943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95923" y="2074026"/>
            <a:ext cx="3133797" cy="3824701"/>
          </a:xfrm>
          <a:prstGeom prst="rect">
            <a:avLst/>
          </a:prstGeom>
          <a:solidFill>
            <a:schemeClr val="tx1"/>
          </a:solidFill>
          <a:ln>
            <a:noFill/>
          </a:ln>
          <a:effectLst>
            <a:outerShdw blurRad="304800" dist="304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76154" y="2074026"/>
            <a:ext cx="3133797" cy="3824701"/>
          </a:xfrm>
          <a:prstGeom prst="rect">
            <a:avLst/>
          </a:prstGeom>
          <a:solidFill>
            <a:schemeClr val="tx1"/>
          </a:solidFill>
          <a:ln>
            <a:noFill/>
          </a:ln>
          <a:effectLst>
            <a:outerShdw blurRad="304800" dist="304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dirty="0" smtClean="0"/>
              <a:t>Be sure to include </a:t>
            </a:r>
            <a:br>
              <a:rPr lang="en-US" dirty="0" smtClean="0"/>
            </a:br>
            <a:r>
              <a:rPr lang="en-US" dirty="0" smtClean="0"/>
              <a:t>the Gavilan College logo!</a:t>
            </a:r>
            <a:endParaRPr lang="en-US" dirty="0"/>
          </a:p>
        </p:txBody>
      </p:sp>
      <p:pic>
        <p:nvPicPr>
          <p:cNvPr id="5" name="Picture 4" descr="DSC_0220.jpg"/>
          <p:cNvPicPr>
            <a:picLocks noChangeAspect="1"/>
          </p:cNvPicPr>
          <p:nvPr/>
        </p:nvPicPr>
        <p:blipFill rotWithShape="1">
          <a:blip r:embed="rId2">
            <a:extLst>
              <a:ext uri="{28A0092B-C50C-407E-A947-70E740481C1C}">
                <a14:useLocalDpi xmlns:a14="http://schemas.microsoft.com/office/drawing/2010/main" val="0"/>
              </a:ext>
            </a:extLst>
          </a:blip>
          <a:srcRect l="12999" t="46316" r="7924"/>
          <a:stretch/>
        </p:blipFill>
        <p:spPr>
          <a:xfrm>
            <a:off x="1518051" y="3088495"/>
            <a:ext cx="1645807" cy="1680448"/>
          </a:xfrm>
          <a:prstGeom prst="rect">
            <a:avLst/>
          </a:prstGeom>
        </p:spPr>
      </p:pic>
      <p:sp>
        <p:nvSpPr>
          <p:cNvPr id="6" name="Content Placeholder 2"/>
          <p:cNvSpPr txBox="1">
            <a:spLocks/>
          </p:cNvSpPr>
          <p:nvPr/>
        </p:nvSpPr>
        <p:spPr>
          <a:xfrm>
            <a:off x="776154" y="2216803"/>
            <a:ext cx="3133797" cy="3681924"/>
          </a:xfrm>
          <a:prstGeom prst="rect">
            <a:avLst/>
          </a:prstGeom>
          <a:noFill/>
          <a:effectLst/>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Wingdings 2"/>
              <a:buNone/>
            </a:pPr>
            <a:r>
              <a:rPr lang="en-US" dirty="0" smtClean="0">
                <a:solidFill>
                  <a:srgbClr val="660066"/>
                </a:solidFill>
              </a:rPr>
              <a:t>Ceramics Sale! </a:t>
            </a:r>
          </a:p>
          <a:p>
            <a:pPr marL="36576" indent="0">
              <a:buFont typeface="Wingdings 2"/>
              <a:buNone/>
            </a:pPr>
            <a:endParaRPr lang="en-US" sz="2400" dirty="0" smtClean="0">
              <a:solidFill>
                <a:srgbClr val="660066"/>
              </a:solidFill>
            </a:endParaRPr>
          </a:p>
          <a:p>
            <a:endParaRPr lang="en-US" sz="2400" dirty="0" smtClean="0">
              <a:solidFill>
                <a:srgbClr val="660066"/>
              </a:solidFill>
            </a:endParaRPr>
          </a:p>
          <a:p>
            <a:endParaRPr lang="en-US" sz="2400" dirty="0">
              <a:solidFill>
                <a:srgbClr val="660066"/>
              </a:solidFill>
            </a:endParaRPr>
          </a:p>
          <a:p>
            <a:endParaRPr lang="en-US" sz="2400" dirty="0" smtClean="0">
              <a:solidFill>
                <a:srgbClr val="660066"/>
              </a:solidFill>
            </a:endParaRPr>
          </a:p>
          <a:p>
            <a:endParaRPr lang="en-US" sz="2400" dirty="0">
              <a:solidFill>
                <a:srgbClr val="660066"/>
              </a:solidFill>
            </a:endParaRPr>
          </a:p>
          <a:p>
            <a:pPr marL="36576" indent="0" algn="ctr">
              <a:buNone/>
            </a:pPr>
            <a:r>
              <a:rPr lang="en-US" sz="1400" dirty="0">
                <a:solidFill>
                  <a:srgbClr val="660066"/>
                </a:solidFill>
              </a:rPr>
              <a:t>Friday in the student center! </a:t>
            </a:r>
          </a:p>
          <a:p>
            <a:pPr marL="36576" indent="0" algn="ctr">
              <a:buFont typeface="Wingdings 2"/>
              <a:buNone/>
            </a:pPr>
            <a:r>
              <a:rPr lang="en-US" sz="1400" dirty="0" err="1" smtClean="0">
                <a:solidFill>
                  <a:srgbClr val="660066"/>
                </a:solidFill>
              </a:rPr>
              <a:t>www.gavilan.edu</a:t>
            </a:r>
            <a:r>
              <a:rPr lang="en-US" sz="1400" dirty="0" smtClean="0">
                <a:solidFill>
                  <a:srgbClr val="660066"/>
                </a:solidFill>
              </a:rPr>
              <a:t>/ceramics</a:t>
            </a:r>
            <a:endParaRPr lang="en-US" sz="1400" dirty="0">
              <a:solidFill>
                <a:srgbClr val="660066"/>
              </a:solidFill>
            </a:endParaRPr>
          </a:p>
        </p:txBody>
      </p:sp>
      <p:pic>
        <p:nvPicPr>
          <p:cNvPr id="8" name="Picture 7" descr="DSC_0220.jpg"/>
          <p:cNvPicPr>
            <a:picLocks noChangeAspect="1"/>
          </p:cNvPicPr>
          <p:nvPr/>
        </p:nvPicPr>
        <p:blipFill rotWithShape="1">
          <a:blip r:embed="rId2">
            <a:extLst>
              <a:ext uri="{28A0092B-C50C-407E-A947-70E740481C1C}">
                <a14:useLocalDpi xmlns:a14="http://schemas.microsoft.com/office/drawing/2010/main" val="0"/>
              </a:ext>
            </a:extLst>
          </a:blip>
          <a:srcRect l="12999" t="46316" r="7924"/>
          <a:stretch/>
        </p:blipFill>
        <p:spPr>
          <a:xfrm>
            <a:off x="5337820" y="3088495"/>
            <a:ext cx="1645807" cy="1680448"/>
          </a:xfrm>
          <a:prstGeom prst="rect">
            <a:avLst/>
          </a:prstGeom>
        </p:spPr>
      </p:pic>
      <p:sp>
        <p:nvSpPr>
          <p:cNvPr id="9" name="Content Placeholder 2"/>
          <p:cNvSpPr txBox="1">
            <a:spLocks/>
          </p:cNvSpPr>
          <p:nvPr/>
        </p:nvSpPr>
        <p:spPr>
          <a:xfrm>
            <a:off x="4595923" y="2216803"/>
            <a:ext cx="3133797" cy="3681924"/>
          </a:xfrm>
          <a:prstGeom prst="rect">
            <a:avLst/>
          </a:prstGeom>
          <a:noFill/>
          <a:effectLst/>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Wingdings 2"/>
              <a:buNone/>
            </a:pPr>
            <a:r>
              <a:rPr lang="en-US" dirty="0" smtClean="0">
                <a:solidFill>
                  <a:srgbClr val="660066"/>
                </a:solidFill>
              </a:rPr>
              <a:t>Ceramics Sale! </a:t>
            </a:r>
          </a:p>
          <a:p>
            <a:pPr marL="36576" indent="0">
              <a:buFont typeface="Wingdings 2"/>
              <a:buNone/>
            </a:pPr>
            <a:endParaRPr lang="en-US" sz="2400" dirty="0" smtClean="0">
              <a:solidFill>
                <a:srgbClr val="660066"/>
              </a:solidFill>
            </a:endParaRPr>
          </a:p>
          <a:p>
            <a:endParaRPr lang="en-US" sz="2400" dirty="0" smtClean="0">
              <a:solidFill>
                <a:srgbClr val="660066"/>
              </a:solidFill>
            </a:endParaRPr>
          </a:p>
          <a:p>
            <a:endParaRPr lang="en-US" sz="2400" dirty="0">
              <a:solidFill>
                <a:srgbClr val="660066"/>
              </a:solidFill>
            </a:endParaRPr>
          </a:p>
          <a:p>
            <a:endParaRPr lang="en-US" sz="2400" dirty="0" smtClean="0">
              <a:solidFill>
                <a:srgbClr val="660066"/>
              </a:solidFill>
            </a:endParaRPr>
          </a:p>
          <a:p>
            <a:endParaRPr lang="en-US" sz="2400" dirty="0">
              <a:solidFill>
                <a:srgbClr val="660066"/>
              </a:solidFill>
            </a:endParaRPr>
          </a:p>
          <a:p>
            <a:pPr marL="36576" indent="0" algn="ctr">
              <a:buNone/>
            </a:pPr>
            <a:r>
              <a:rPr lang="en-US" sz="1400" dirty="0">
                <a:solidFill>
                  <a:srgbClr val="660066"/>
                </a:solidFill>
              </a:rPr>
              <a:t>Friday in the student center! </a:t>
            </a:r>
          </a:p>
          <a:p>
            <a:pPr marL="36576" indent="0" algn="ctr">
              <a:buFont typeface="Wingdings 2"/>
              <a:buNone/>
            </a:pPr>
            <a:r>
              <a:rPr lang="en-US" sz="1400" dirty="0" err="1" smtClean="0">
                <a:solidFill>
                  <a:srgbClr val="660066"/>
                </a:solidFill>
              </a:rPr>
              <a:t>www.gavilan.edu</a:t>
            </a:r>
            <a:r>
              <a:rPr lang="en-US" sz="1400" dirty="0" smtClean="0">
                <a:solidFill>
                  <a:srgbClr val="660066"/>
                </a:solidFill>
              </a:rPr>
              <a:t>/ceramics</a:t>
            </a:r>
            <a:endParaRPr lang="en-US" sz="1400" dirty="0">
              <a:solidFill>
                <a:srgbClr val="660066"/>
              </a:solidFill>
            </a:endParaRPr>
          </a:p>
        </p:txBody>
      </p:sp>
      <p:pic>
        <p:nvPicPr>
          <p:cNvPr id="10" name="Picture 9" descr="GavLogoTex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783" y="5640602"/>
            <a:ext cx="2046207" cy="168848"/>
          </a:xfrm>
          <a:prstGeom prst="rect">
            <a:avLst/>
          </a:prstGeom>
        </p:spPr>
      </p:pic>
    </p:spTree>
    <p:extLst>
      <p:ext uri="{BB962C8B-B14F-4D97-AF65-F5344CB8AC3E}">
        <p14:creationId xmlns:p14="http://schemas.microsoft.com/office/powerpoint/2010/main" val="16280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55501" y="2098676"/>
            <a:ext cx="3133797" cy="3824701"/>
          </a:xfrm>
          <a:prstGeom prst="rect">
            <a:avLst/>
          </a:prstGeom>
          <a:solidFill>
            <a:schemeClr val="tx1"/>
          </a:solidFill>
          <a:ln>
            <a:noFill/>
          </a:ln>
          <a:effectLst>
            <a:outerShdw blurRad="304800" dist="304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95923" y="2074026"/>
            <a:ext cx="3133797" cy="3824701"/>
          </a:xfrm>
          <a:prstGeom prst="rect">
            <a:avLst/>
          </a:prstGeom>
          <a:solidFill>
            <a:schemeClr val="tx1"/>
          </a:solidFill>
          <a:ln>
            <a:noFill/>
          </a:ln>
          <a:effectLst>
            <a:outerShdw blurRad="304800" dist="304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…and the WHO, WHAT, WHEN, WHERE, WHY</a:t>
            </a:r>
            <a:endParaRPr lang="en-US" dirty="0"/>
          </a:p>
        </p:txBody>
      </p:sp>
      <p:sp>
        <p:nvSpPr>
          <p:cNvPr id="6" name="Content Placeholder 2"/>
          <p:cNvSpPr txBox="1">
            <a:spLocks/>
          </p:cNvSpPr>
          <p:nvPr/>
        </p:nvSpPr>
        <p:spPr>
          <a:xfrm>
            <a:off x="4595923" y="2216803"/>
            <a:ext cx="3133797" cy="3681924"/>
          </a:xfrm>
          <a:prstGeom prst="rect">
            <a:avLst/>
          </a:prstGeom>
          <a:noFill/>
          <a:effectLst/>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Wingdings 2"/>
              <a:buNone/>
            </a:pPr>
            <a:r>
              <a:rPr lang="en-US" sz="2000" dirty="0" smtClean="0">
                <a:solidFill>
                  <a:srgbClr val="660066"/>
                </a:solidFill>
              </a:rPr>
              <a:t>Student and Faculty </a:t>
            </a:r>
            <a:r>
              <a:rPr lang="en-US" dirty="0" smtClean="0">
                <a:solidFill>
                  <a:srgbClr val="660066"/>
                </a:solidFill>
              </a:rPr>
              <a:t>Ceramics Sale! </a:t>
            </a:r>
          </a:p>
          <a:p>
            <a:pPr marL="36576" indent="0">
              <a:buFont typeface="Wingdings 2"/>
              <a:buNone/>
            </a:pPr>
            <a:endParaRPr lang="en-US" sz="2400" dirty="0" smtClean="0">
              <a:solidFill>
                <a:srgbClr val="660066"/>
              </a:solidFill>
            </a:endParaRPr>
          </a:p>
          <a:p>
            <a:pPr marL="36576" indent="0">
              <a:buFont typeface="Wingdings 2"/>
              <a:buNone/>
            </a:pPr>
            <a:endParaRPr lang="en-US" sz="2400" dirty="0">
              <a:solidFill>
                <a:srgbClr val="660066"/>
              </a:solidFill>
            </a:endParaRPr>
          </a:p>
          <a:p>
            <a:pPr marL="36576" indent="0">
              <a:buFont typeface="Wingdings 2"/>
              <a:buNone/>
            </a:pPr>
            <a:endParaRPr lang="en-US" sz="2400" dirty="0" smtClean="0">
              <a:solidFill>
                <a:srgbClr val="660066"/>
              </a:solidFill>
            </a:endParaRPr>
          </a:p>
          <a:p>
            <a:pPr marL="36576" indent="0">
              <a:buFont typeface="Wingdings 2"/>
              <a:buNone/>
            </a:pPr>
            <a:endParaRPr lang="en-US" sz="2400" dirty="0" smtClean="0">
              <a:solidFill>
                <a:srgbClr val="660066"/>
              </a:solidFill>
            </a:endParaRPr>
          </a:p>
          <a:p>
            <a:pPr marL="36576" indent="0" algn="ctr">
              <a:buNone/>
            </a:pPr>
            <a:r>
              <a:rPr lang="en-US" sz="1200" dirty="0" smtClean="0">
                <a:solidFill>
                  <a:srgbClr val="660066"/>
                </a:solidFill>
              </a:rPr>
              <a:t>Proceeds support the</a:t>
            </a:r>
            <a:br>
              <a:rPr lang="en-US" sz="1200" dirty="0" smtClean="0">
                <a:solidFill>
                  <a:srgbClr val="660066"/>
                </a:solidFill>
              </a:rPr>
            </a:br>
            <a:r>
              <a:rPr lang="en-US" sz="1200" dirty="0" smtClean="0">
                <a:solidFill>
                  <a:srgbClr val="660066"/>
                </a:solidFill>
              </a:rPr>
              <a:t> Gavilan College Ceramics Program</a:t>
            </a:r>
          </a:p>
          <a:p>
            <a:pPr marL="36576" indent="0" algn="ctr">
              <a:buFont typeface="Wingdings 2"/>
              <a:buNone/>
            </a:pPr>
            <a:endParaRPr lang="en-US" sz="1200" dirty="0" smtClean="0">
              <a:solidFill>
                <a:schemeClr val="accent3">
                  <a:lumMod val="60000"/>
                  <a:lumOff val="40000"/>
                </a:schemeClr>
              </a:solidFill>
            </a:endParaRPr>
          </a:p>
          <a:p>
            <a:pPr marL="36576" indent="0" algn="ctr">
              <a:buFont typeface="Wingdings 2"/>
              <a:buNone/>
            </a:pPr>
            <a:r>
              <a:rPr lang="en-US" sz="1200" dirty="0" err="1" smtClean="0">
                <a:solidFill>
                  <a:schemeClr val="accent3">
                    <a:lumMod val="60000"/>
                    <a:lumOff val="40000"/>
                  </a:schemeClr>
                </a:solidFill>
              </a:rPr>
              <a:t>www.gavilan.edu</a:t>
            </a:r>
            <a:r>
              <a:rPr lang="en-US" sz="1200" dirty="0" smtClean="0">
                <a:solidFill>
                  <a:schemeClr val="accent3">
                    <a:lumMod val="60000"/>
                    <a:lumOff val="40000"/>
                  </a:schemeClr>
                </a:solidFill>
              </a:rPr>
              <a:t>/ceramics</a:t>
            </a:r>
            <a:endParaRPr lang="en-US" sz="1200" dirty="0">
              <a:solidFill>
                <a:schemeClr val="accent3">
                  <a:lumMod val="60000"/>
                  <a:lumOff val="40000"/>
                </a:schemeClr>
              </a:solidFill>
            </a:endParaRPr>
          </a:p>
        </p:txBody>
      </p:sp>
      <p:pic>
        <p:nvPicPr>
          <p:cNvPr id="5" name="Picture 4" descr="DSC_0220.jpg"/>
          <p:cNvPicPr>
            <a:picLocks noChangeAspect="1"/>
          </p:cNvPicPr>
          <p:nvPr/>
        </p:nvPicPr>
        <p:blipFill rotWithShape="1">
          <a:blip r:embed="rId2">
            <a:extLst>
              <a:ext uri="{28A0092B-C50C-407E-A947-70E740481C1C}">
                <a14:useLocalDpi xmlns:a14="http://schemas.microsoft.com/office/drawing/2010/main" val="0"/>
              </a:ext>
            </a:extLst>
          </a:blip>
          <a:srcRect l="12999" t="46316" r="7924"/>
          <a:stretch/>
        </p:blipFill>
        <p:spPr>
          <a:xfrm>
            <a:off x="4710021" y="3141097"/>
            <a:ext cx="1645807" cy="1680448"/>
          </a:xfrm>
          <a:prstGeom prst="rect">
            <a:avLst/>
          </a:prstGeom>
        </p:spPr>
      </p:pic>
      <p:pic>
        <p:nvPicPr>
          <p:cNvPr id="7" name="Picture 6" descr="GavLogoTex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09" y="5692293"/>
            <a:ext cx="1692996" cy="139702"/>
          </a:xfrm>
          <a:prstGeom prst="rect">
            <a:avLst/>
          </a:prstGeom>
        </p:spPr>
      </p:pic>
      <p:pic>
        <p:nvPicPr>
          <p:cNvPr id="9" name="Picture 8" descr="DSC_0220.jpg"/>
          <p:cNvPicPr>
            <a:picLocks noChangeAspect="1"/>
          </p:cNvPicPr>
          <p:nvPr/>
        </p:nvPicPr>
        <p:blipFill rotWithShape="1">
          <a:blip r:embed="rId2">
            <a:extLst>
              <a:ext uri="{28A0092B-C50C-407E-A947-70E740481C1C}">
                <a14:useLocalDpi xmlns:a14="http://schemas.microsoft.com/office/drawing/2010/main" val="0"/>
              </a:ext>
            </a:extLst>
          </a:blip>
          <a:srcRect l="12999" t="46316" r="7924"/>
          <a:stretch/>
        </p:blipFill>
        <p:spPr>
          <a:xfrm>
            <a:off x="1597398" y="3088495"/>
            <a:ext cx="1645807" cy="1680448"/>
          </a:xfrm>
          <a:prstGeom prst="rect">
            <a:avLst/>
          </a:prstGeom>
        </p:spPr>
      </p:pic>
      <p:sp>
        <p:nvSpPr>
          <p:cNvPr id="10" name="Content Placeholder 2"/>
          <p:cNvSpPr txBox="1">
            <a:spLocks/>
          </p:cNvSpPr>
          <p:nvPr/>
        </p:nvSpPr>
        <p:spPr>
          <a:xfrm>
            <a:off x="855501" y="2216803"/>
            <a:ext cx="3133797" cy="3681924"/>
          </a:xfrm>
          <a:prstGeom prst="rect">
            <a:avLst/>
          </a:prstGeom>
          <a:noFill/>
          <a:effectLst/>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Wingdings 2"/>
              <a:buNone/>
            </a:pPr>
            <a:r>
              <a:rPr lang="en-US" dirty="0" smtClean="0">
                <a:solidFill>
                  <a:srgbClr val="660066"/>
                </a:solidFill>
              </a:rPr>
              <a:t>Ceramics Sale! </a:t>
            </a:r>
          </a:p>
          <a:p>
            <a:pPr marL="36576" indent="0">
              <a:buFont typeface="Wingdings 2"/>
              <a:buNone/>
            </a:pPr>
            <a:endParaRPr lang="en-US" sz="2400" dirty="0" smtClean="0">
              <a:solidFill>
                <a:srgbClr val="660066"/>
              </a:solidFill>
            </a:endParaRPr>
          </a:p>
          <a:p>
            <a:endParaRPr lang="en-US" sz="2400" dirty="0" smtClean="0">
              <a:solidFill>
                <a:srgbClr val="660066"/>
              </a:solidFill>
            </a:endParaRPr>
          </a:p>
          <a:p>
            <a:endParaRPr lang="en-US" sz="2400" dirty="0">
              <a:solidFill>
                <a:srgbClr val="660066"/>
              </a:solidFill>
            </a:endParaRPr>
          </a:p>
          <a:p>
            <a:endParaRPr lang="en-US" sz="2400" dirty="0" smtClean="0">
              <a:solidFill>
                <a:srgbClr val="660066"/>
              </a:solidFill>
            </a:endParaRPr>
          </a:p>
          <a:p>
            <a:endParaRPr lang="en-US" sz="2400" dirty="0">
              <a:solidFill>
                <a:srgbClr val="660066"/>
              </a:solidFill>
            </a:endParaRPr>
          </a:p>
          <a:p>
            <a:pPr marL="36576" indent="0" algn="ctr">
              <a:buNone/>
            </a:pPr>
            <a:r>
              <a:rPr lang="en-US" sz="1400" dirty="0">
                <a:solidFill>
                  <a:srgbClr val="660066"/>
                </a:solidFill>
              </a:rPr>
              <a:t>Friday in the </a:t>
            </a:r>
            <a:r>
              <a:rPr lang="en-US" sz="1400" dirty="0" smtClean="0">
                <a:solidFill>
                  <a:srgbClr val="660066"/>
                </a:solidFill>
              </a:rPr>
              <a:t>Student Center</a:t>
            </a:r>
            <a:r>
              <a:rPr lang="en-US" sz="1400" dirty="0">
                <a:solidFill>
                  <a:srgbClr val="660066"/>
                </a:solidFill>
              </a:rPr>
              <a:t>! </a:t>
            </a:r>
          </a:p>
          <a:p>
            <a:pPr marL="36576" indent="0" algn="ctr">
              <a:buFont typeface="Wingdings 2"/>
              <a:buNone/>
            </a:pPr>
            <a:r>
              <a:rPr lang="en-US" sz="1400" dirty="0" err="1" smtClean="0">
                <a:solidFill>
                  <a:srgbClr val="660066"/>
                </a:solidFill>
              </a:rPr>
              <a:t>www.gavilan.edu</a:t>
            </a:r>
            <a:r>
              <a:rPr lang="en-US" sz="1400" dirty="0" smtClean="0">
                <a:solidFill>
                  <a:srgbClr val="660066"/>
                </a:solidFill>
              </a:rPr>
              <a:t>/ceramics</a:t>
            </a:r>
            <a:endParaRPr lang="en-US" sz="1400" dirty="0">
              <a:solidFill>
                <a:srgbClr val="660066"/>
              </a:solidFill>
            </a:endParaRPr>
          </a:p>
        </p:txBody>
      </p:sp>
      <p:pic>
        <p:nvPicPr>
          <p:cNvPr id="11" name="Picture 10" descr="GavLogoTex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61" y="5640602"/>
            <a:ext cx="2046207" cy="168848"/>
          </a:xfrm>
          <a:prstGeom prst="rect">
            <a:avLst/>
          </a:prstGeom>
        </p:spPr>
      </p:pic>
      <p:sp>
        <p:nvSpPr>
          <p:cNvPr id="13" name="TextBox 12"/>
          <p:cNvSpPr txBox="1"/>
          <p:nvPr/>
        </p:nvSpPr>
        <p:spPr>
          <a:xfrm>
            <a:off x="6325222" y="3156399"/>
            <a:ext cx="1279159" cy="1636345"/>
          </a:xfrm>
          <a:prstGeom prst="rect">
            <a:avLst/>
          </a:prstGeom>
          <a:solidFill>
            <a:schemeClr val="accent1">
              <a:lumMod val="60000"/>
              <a:lumOff val="40000"/>
            </a:schemeClr>
          </a:solidFill>
          <a:ln>
            <a:solidFill>
              <a:srgbClr val="660066"/>
            </a:solidFill>
          </a:ln>
        </p:spPr>
        <p:txBody>
          <a:bodyPr wrap="square" rtlCol="0">
            <a:spAutoFit/>
          </a:bodyPr>
          <a:lstStyle/>
          <a:p>
            <a:pPr algn="ctr">
              <a:lnSpc>
                <a:spcPct val="120000"/>
              </a:lnSpc>
            </a:pPr>
            <a:r>
              <a:rPr lang="en-US" sz="1400" b="1" dirty="0" smtClean="0">
                <a:solidFill>
                  <a:srgbClr val="000090"/>
                </a:solidFill>
              </a:rPr>
              <a:t>10 am- 2 pm</a:t>
            </a:r>
          </a:p>
          <a:p>
            <a:pPr algn="ctr">
              <a:lnSpc>
                <a:spcPct val="120000"/>
              </a:lnSpc>
            </a:pPr>
            <a:r>
              <a:rPr lang="en-US" sz="1400" b="1" dirty="0" smtClean="0">
                <a:solidFill>
                  <a:srgbClr val="000090"/>
                </a:solidFill>
              </a:rPr>
              <a:t>Friday, May 15</a:t>
            </a:r>
          </a:p>
          <a:p>
            <a:pPr algn="ctr">
              <a:lnSpc>
                <a:spcPct val="120000"/>
              </a:lnSpc>
            </a:pPr>
            <a:r>
              <a:rPr lang="en-US" sz="1400" b="1" dirty="0" smtClean="0">
                <a:solidFill>
                  <a:srgbClr val="000090"/>
                </a:solidFill>
              </a:rPr>
              <a:t> in the Student Center!</a:t>
            </a:r>
            <a:endParaRPr lang="en-US" sz="1400" b="1" dirty="0">
              <a:solidFill>
                <a:srgbClr val="000090"/>
              </a:solidFill>
            </a:endParaRPr>
          </a:p>
        </p:txBody>
      </p:sp>
    </p:spTree>
    <p:extLst>
      <p:ext uri="{BB962C8B-B14F-4D97-AF65-F5344CB8AC3E}">
        <p14:creationId xmlns:p14="http://schemas.microsoft.com/office/powerpoint/2010/main" val="42735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13" y="307570"/>
            <a:ext cx="8567215" cy="1143000"/>
          </a:xfrm>
        </p:spPr>
        <p:txBody>
          <a:bodyPr>
            <a:normAutofit fontScale="90000"/>
          </a:bodyPr>
          <a:lstStyle/>
          <a:p>
            <a:r>
              <a:rPr lang="en-US" dirty="0" smtClean="0"/>
              <a:t>Do’s and Don’ts for posters and flyers</a:t>
            </a:r>
            <a:endParaRPr lang="en-US" dirty="0"/>
          </a:p>
        </p:txBody>
      </p:sp>
      <p:sp>
        <p:nvSpPr>
          <p:cNvPr id="3" name="Content Placeholder 2"/>
          <p:cNvSpPr>
            <a:spLocks noGrp="1"/>
          </p:cNvSpPr>
          <p:nvPr>
            <p:ph idx="1"/>
          </p:nvPr>
        </p:nvSpPr>
        <p:spPr>
          <a:xfrm>
            <a:off x="457199" y="1810609"/>
            <a:ext cx="8267833" cy="4525963"/>
          </a:xfrm>
        </p:spPr>
        <p:txBody>
          <a:bodyPr>
            <a:normAutofit lnSpcReduction="10000"/>
          </a:bodyPr>
          <a:lstStyle/>
          <a:p>
            <a:r>
              <a:rPr lang="en-US" dirty="0" smtClean="0">
                <a:solidFill>
                  <a:srgbClr val="FCF4C7"/>
                </a:solidFill>
              </a:rPr>
              <a:t>DO get someone else to proofread your work before you send it out.</a:t>
            </a:r>
          </a:p>
          <a:p>
            <a:r>
              <a:rPr lang="en-US" dirty="0" smtClean="0">
                <a:solidFill>
                  <a:srgbClr val="FCF4C7"/>
                </a:solidFill>
              </a:rPr>
              <a:t>DO include the WHO, WHAT, WHEN WHY, WHERE and HOW.</a:t>
            </a:r>
          </a:p>
          <a:p>
            <a:r>
              <a:rPr lang="en-US" dirty="0" smtClean="0">
                <a:solidFill>
                  <a:srgbClr val="FCF4C7"/>
                </a:solidFill>
              </a:rPr>
              <a:t>DO include contact information.</a:t>
            </a:r>
          </a:p>
          <a:p>
            <a:r>
              <a:rPr lang="en-US" dirty="0" smtClean="0">
                <a:solidFill>
                  <a:srgbClr val="FCF4C7"/>
                </a:solidFill>
              </a:rPr>
              <a:t>DON’T use multiple and hard-to-read typefaces</a:t>
            </a:r>
          </a:p>
          <a:p>
            <a:r>
              <a:rPr lang="en-US" dirty="0" smtClean="0">
                <a:solidFill>
                  <a:srgbClr val="FCF4C7"/>
                </a:solidFill>
              </a:rPr>
              <a:t>DON’T create your own logo – use only the official Gavilan College logo.</a:t>
            </a:r>
          </a:p>
          <a:p>
            <a:endParaRPr lang="en-US" dirty="0"/>
          </a:p>
        </p:txBody>
      </p:sp>
    </p:spTree>
    <p:extLst>
      <p:ext uri="{BB962C8B-B14F-4D97-AF65-F5344CB8AC3E}">
        <p14:creationId xmlns:p14="http://schemas.microsoft.com/office/powerpoint/2010/main" val="21127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9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9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19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I use any picture I find on the internet?</a:t>
            </a:r>
            <a:endParaRPr lang="en-US" dirty="0"/>
          </a:p>
        </p:txBody>
      </p:sp>
      <p:sp>
        <p:nvSpPr>
          <p:cNvPr id="3" name="Content Placeholder 2"/>
          <p:cNvSpPr>
            <a:spLocks noGrp="1"/>
          </p:cNvSpPr>
          <p:nvPr>
            <p:ph idx="1"/>
          </p:nvPr>
        </p:nvSpPr>
        <p:spPr>
          <a:xfrm>
            <a:off x="2156834" y="2772883"/>
            <a:ext cx="4200942" cy="335328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6576" indent="0" algn="ctr">
              <a:buNone/>
            </a:pP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6061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5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it says “royalty-free”?</a:t>
            </a:r>
            <a:endParaRPr lang="en-US" dirty="0"/>
          </a:p>
        </p:txBody>
      </p:sp>
      <p:sp>
        <p:nvSpPr>
          <p:cNvPr id="9" name="Content Placeholder 2"/>
          <p:cNvSpPr>
            <a:spLocks noGrp="1"/>
          </p:cNvSpPr>
          <p:nvPr>
            <p:ph idx="1"/>
          </p:nvPr>
        </p:nvSpPr>
        <p:spPr>
          <a:xfrm>
            <a:off x="2156834" y="2772883"/>
            <a:ext cx="4200942" cy="335328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6576" indent="0" algn="ctr">
              <a:buNone/>
            </a:pP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615747" y="5256047"/>
            <a:ext cx="5911097" cy="646331"/>
          </a:xfrm>
          <a:prstGeom prst="rect">
            <a:avLst/>
          </a:prstGeom>
        </p:spPr>
        <p:txBody>
          <a:bodyPr wrap="square">
            <a:spAutoFit/>
          </a:bodyPr>
          <a:lstStyle/>
          <a:p>
            <a:r>
              <a:rPr lang="en-US" dirty="0" smtClean="0"/>
              <a:t>Copyright Basics: by the Copyright Clearance Center: </a:t>
            </a:r>
            <a:r>
              <a:rPr lang="en-US" dirty="0" smtClean="0">
                <a:hlinkClick r:id="rId2"/>
              </a:rPr>
              <a:t>https://www.youtube.com/watch?v=Uiq42O6rhW4</a:t>
            </a:r>
            <a:endParaRPr lang="en-US" dirty="0" smtClean="0"/>
          </a:p>
        </p:txBody>
      </p:sp>
    </p:spTree>
    <p:extLst>
      <p:ext uri="{BB962C8B-B14F-4D97-AF65-F5344CB8AC3E}">
        <p14:creationId xmlns:p14="http://schemas.microsoft.com/office/powerpoint/2010/main" val="2437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6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images that are:</a:t>
            </a:r>
            <a:endParaRPr lang="en-US" dirty="0"/>
          </a:p>
        </p:txBody>
      </p:sp>
      <p:sp>
        <p:nvSpPr>
          <p:cNvPr id="3" name="Content Placeholder 2"/>
          <p:cNvSpPr>
            <a:spLocks noGrp="1"/>
          </p:cNvSpPr>
          <p:nvPr>
            <p:ph idx="1"/>
          </p:nvPr>
        </p:nvSpPr>
        <p:spPr>
          <a:xfrm>
            <a:off x="263029" y="1600200"/>
            <a:ext cx="8702487" cy="4525963"/>
          </a:xfrm>
        </p:spPr>
        <p:txBody>
          <a:bodyPr>
            <a:normAutofit fontScale="92500" lnSpcReduction="10000"/>
          </a:bodyPr>
          <a:lstStyle/>
          <a:p>
            <a:r>
              <a:rPr lang="en-US" dirty="0" smtClean="0"/>
              <a:t>Original</a:t>
            </a:r>
          </a:p>
          <a:p>
            <a:pPr lvl="1"/>
            <a:r>
              <a:rPr lang="en-US" dirty="0" smtClean="0"/>
              <a:t>Have a photo-release</a:t>
            </a:r>
          </a:p>
          <a:p>
            <a:r>
              <a:rPr lang="en-US" dirty="0" smtClean="0"/>
              <a:t>Purchased for the purpose for which they are being used.</a:t>
            </a:r>
          </a:p>
          <a:p>
            <a:r>
              <a:rPr lang="en-US" dirty="0" smtClean="0"/>
              <a:t>Public Domain</a:t>
            </a:r>
          </a:p>
          <a:p>
            <a:r>
              <a:rPr lang="en-US" dirty="0" smtClean="0"/>
              <a:t>Creative Commons</a:t>
            </a:r>
          </a:p>
          <a:p>
            <a:pPr marL="36576" indent="0">
              <a:buNone/>
            </a:pPr>
            <a:r>
              <a:rPr lang="en-US" sz="2600" dirty="0">
                <a:solidFill>
                  <a:schemeClr val="accent2">
                    <a:lumMod val="20000"/>
                    <a:lumOff val="80000"/>
                  </a:schemeClr>
                </a:solidFill>
              </a:rPr>
              <a:t>It is the obligation of the user to determine and satisfy copyright and other restrictions when making use of materials </a:t>
            </a:r>
          </a:p>
          <a:p>
            <a:r>
              <a:rPr lang="en-US" dirty="0"/>
              <a:t>Lets watch a video! </a:t>
            </a:r>
            <a:r>
              <a:rPr lang="en-US" dirty="0" smtClean="0"/>
              <a:t>(by Isaac Pineda)</a:t>
            </a:r>
            <a:r>
              <a:rPr lang="en-US" dirty="0" smtClean="0">
                <a:hlinkClick r:id="rId2"/>
              </a:rPr>
              <a:t>https</a:t>
            </a:r>
            <a:r>
              <a:rPr lang="en-US" dirty="0">
                <a:hlinkClick r:id="rId2"/>
              </a:rPr>
              <a:t>://www.youtube.com/watch?v=</a:t>
            </a:r>
            <a:r>
              <a:rPr lang="en-US" dirty="0" smtClean="0">
                <a:hlinkClick r:id="rId2"/>
              </a:rPr>
              <a:t>Tnu2GjUuY2A</a:t>
            </a:r>
            <a:endParaRPr lang="en-US" dirty="0" smtClean="0"/>
          </a:p>
          <a:p>
            <a:pPr marL="36576" indent="0">
              <a:buNone/>
            </a:pPr>
            <a:endParaRPr lang="en-US" dirty="0" smtClean="0"/>
          </a:p>
          <a:p>
            <a:pPr marL="36576" indent="0">
              <a:buNone/>
            </a:pPr>
            <a:endParaRPr lang="en-US" dirty="0"/>
          </a:p>
        </p:txBody>
      </p:sp>
    </p:spTree>
    <p:extLst>
      <p:ext uri="{BB962C8B-B14F-4D97-AF65-F5344CB8AC3E}">
        <p14:creationId xmlns:p14="http://schemas.microsoft.com/office/powerpoint/2010/main" val="422397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1499"/>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149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1499"/>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1499"/>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1499"/>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2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“Fair Use?”</a:t>
            </a:r>
            <a:endParaRPr lang="en-US" dirty="0"/>
          </a:p>
        </p:txBody>
      </p:sp>
      <p:sp>
        <p:nvSpPr>
          <p:cNvPr id="3" name="Content Placeholder 2"/>
          <p:cNvSpPr>
            <a:spLocks noGrp="1"/>
          </p:cNvSpPr>
          <p:nvPr>
            <p:ph idx="1"/>
          </p:nvPr>
        </p:nvSpPr>
        <p:spPr>
          <a:xfrm>
            <a:off x="457200" y="1600200"/>
            <a:ext cx="8260318" cy="4525963"/>
          </a:xfrm>
        </p:spPr>
        <p:txBody>
          <a:bodyPr/>
          <a:lstStyle/>
          <a:p>
            <a:r>
              <a:rPr lang="en-US" dirty="0" smtClean="0"/>
              <a:t>Let’s watch another video, from the Stanford Center for Internet </a:t>
            </a:r>
            <a:r>
              <a:rPr lang="en-US" dirty="0"/>
              <a:t>and Society: </a:t>
            </a:r>
            <a:r>
              <a:rPr lang="en-US" dirty="0">
                <a:hlinkClick r:id="rId2"/>
              </a:rPr>
              <a:t>https://www.youtube.com/watch?v=</a:t>
            </a:r>
            <a:r>
              <a:rPr lang="en-US" dirty="0" smtClean="0">
                <a:hlinkClick r:id="rId2"/>
              </a:rPr>
              <a:t>QqGIewyq5Xs</a:t>
            </a:r>
            <a:endParaRPr lang="en-US" dirty="0" smtClean="0"/>
          </a:p>
          <a:p>
            <a:r>
              <a:rPr lang="en-US" dirty="0" smtClean="0"/>
              <a:t>Copyright Basics: by the Copyright </a:t>
            </a:r>
            <a:r>
              <a:rPr lang="en-US" dirty="0"/>
              <a:t>Clearance Center: </a:t>
            </a:r>
            <a:r>
              <a:rPr lang="en-US" dirty="0">
                <a:hlinkClick r:id="rId3"/>
              </a:rPr>
              <a:t>https://www.youtube.com/watch?v=</a:t>
            </a:r>
            <a:r>
              <a:rPr lang="en-US" dirty="0" smtClean="0">
                <a:hlinkClick r:id="rId3"/>
              </a:rPr>
              <a:t>Uiq42O6rhW4</a:t>
            </a:r>
            <a:endParaRPr lang="en-US" dirty="0" smtClean="0"/>
          </a:p>
          <a:p>
            <a:endParaRPr lang="en-US" dirty="0" smtClean="0"/>
          </a:p>
          <a:p>
            <a:endParaRPr lang="en-US" dirty="0"/>
          </a:p>
        </p:txBody>
      </p:sp>
    </p:spTree>
    <p:extLst>
      <p:ext uri="{BB962C8B-B14F-4D97-AF65-F5344CB8AC3E}">
        <p14:creationId xmlns:p14="http://schemas.microsoft.com/office/powerpoint/2010/main" val="2491407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1417</TotalTime>
  <Words>547</Words>
  <Application>Microsoft Office PowerPoint</Application>
  <PresentationFormat>On-screen Show (4:3)</PresentationFormat>
  <Paragraphs>105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Technic</vt:lpstr>
      <vt:lpstr>FREE doesn’t mean LEGAL</vt:lpstr>
      <vt:lpstr>A Picture is Worth 1000 Words….</vt:lpstr>
      <vt:lpstr>Be sure to include  the Gavilan College logo!</vt:lpstr>
      <vt:lpstr>…and the WHO, WHAT, WHEN, WHERE, WHY</vt:lpstr>
      <vt:lpstr>Do’s and Don’ts for posters and flyers</vt:lpstr>
      <vt:lpstr>Can I use any picture I find on the internet?</vt:lpstr>
      <vt:lpstr>What if it says “royalty-free”?</vt:lpstr>
      <vt:lpstr>Use images that are:</vt:lpstr>
      <vt:lpstr>What about “Fair Use?”</vt:lpstr>
      <vt:lpstr>Public Domain</vt:lpstr>
      <vt:lpstr>Creative Commons</vt:lpstr>
      <vt:lpstr>Image sources</vt:lpstr>
      <vt:lpstr>Gavilan College resources</vt:lpstr>
      <vt:lpstr>Confused?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doesn’t mean LEGAL</dc:title>
  <dc:creator>Microsoft Office User</dc:creator>
  <cp:lastModifiedBy>Student</cp:lastModifiedBy>
  <cp:revision>19</cp:revision>
  <cp:lastPrinted>2015-04-01T17:31:26Z</cp:lastPrinted>
  <dcterms:created xsi:type="dcterms:W3CDTF">2015-03-31T17:34:43Z</dcterms:created>
  <dcterms:modified xsi:type="dcterms:W3CDTF">2016-12-02T16:54:22Z</dcterms:modified>
</cp:coreProperties>
</file>