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0C_5FED4EFA.xml" ContentType="application/vnd.ms-powerpoint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22"/>
  </p:notesMasterIdLst>
  <p:handoutMasterIdLst>
    <p:handoutMasterId r:id="rId23"/>
  </p:handoutMasterIdLst>
  <p:sldIdLst>
    <p:sldId id="290" r:id="rId5"/>
    <p:sldId id="273" r:id="rId6"/>
    <p:sldId id="291" r:id="rId7"/>
    <p:sldId id="302" r:id="rId8"/>
    <p:sldId id="301" r:id="rId9"/>
    <p:sldId id="296" r:id="rId10"/>
    <p:sldId id="258" r:id="rId11"/>
    <p:sldId id="292" r:id="rId12"/>
    <p:sldId id="276" r:id="rId13"/>
    <p:sldId id="299" r:id="rId14"/>
    <p:sldId id="300" r:id="rId15"/>
    <p:sldId id="295" r:id="rId16"/>
    <p:sldId id="280" r:id="rId17"/>
    <p:sldId id="268" r:id="rId18"/>
    <p:sldId id="303" r:id="rId19"/>
    <p:sldId id="293" r:id="rId20"/>
    <p:sldId id="28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75FDD9-6566-4D2C-2C49-1BB081CD8EF8}" name="Fayek, Moaty" initials="FM" userId="S::mfayek@gavilan.edu::c8733e53-18e4-4271-9f12-b5fbe998bd4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A5049-531A-3095-72BA-DC15871BF28B}" v="22" dt="2023-09-20T00:39:26.266"/>
    <p1510:client id="{44259474-CDAA-420A-A8DE-EA69BF3EED09}" v="46" dt="2023-09-19T23:55:49.032"/>
    <p1510:client id="{F23E2D4D-D300-44A3-82EF-DADA4BA09E31}" v="3" vWet="5" dt="2023-09-20T00:38:52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0C_5FED4E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791D0C-A4AA-4CF6-A21A-0E0BFE2950A8}" authorId="{0B75FDD9-6566-4D2C-2C49-1BB081CD8EF8}" created="2023-09-08T00:01:53">
    <pc:sldMkLst xmlns:pc="http://schemas.microsoft.com/office/powerpoint/2013/main/command">
      <pc:docMk/>
      <pc:sldMk cId="1609387770" sldId="268"/>
    </pc:sldMkLst>
    <p188:txBody>
      <a:bodyPr/>
      <a:lstStyle/>
      <a:p>
        <a:r>
          <a:rPr lang="en-US"/>
          <a:t>Step 3 also changed.
19.A.1.1.  Actual observations of work performance for all faculty shall take place between the fourth (4th) and the twelfth (12th) weeks of the semester.</a:t>
        </a:r>
      </a:p>
    </p188:txBody>
  </p188:cm>
  <p188:cm id="{55003B2F-2EC6-4FCE-AFED-BF6587375C57}" authorId="{0B75FDD9-6566-4D2C-2C49-1BB081CD8EF8}" created="2023-09-08T00:06:04.21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09387770" sldId="268"/>
      <ac:graphicFrameMk id="37" creationId="{E9190C4C-2B7F-4FE9-96C7-83E23481CB7B}"/>
    </ac:deMkLst>
    <p188:txBody>
      <a:bodyPr/>
      <a:lstStyle/>
      <a:p>
        <a:r>
          <a:rPr lang="en-US"/>
          <a:t>Step 1 Changed:
19.A.1.1.  For part-time faculty, notice of pending routine evaluation will be within the first three (3) weeks of the semester. Non-routine evaluations may be performed at the discretion of the assigned administrator.</a:t>
        </a:r>
      </a:p>
    </p188:txBody>
  </p188:cm>
  <p188:cm id="{8FFDFBE0-119B-47CA-A23B-32CA89C193B7}" authorId="{0B75FDD9-6566-4D2C-2C49-1BB081CD8EF8}" created="2023-09-08T00:07:00.65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09387770" sldId="268"/>
      <ac:graphicFrameMk id="37" creationId="{E9190C4C-2B7F-4FE9-96C7-83E23481CB7B}"/>
    </ac:deMkLst>
    <p188:txBody>
      <a:bodyPr/>
      <a:lstStyle/>
      <a:p>
        <a:r>
          <a:rPr lang="en-US"/>
          <a:t>Step Article 19.A.1.7
Final evaluation packets are due to the Office of Academic Affairs no later than the Friday of the 15th week of instruction.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avilan.edu/staff/fplc/all_documents.php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avilan.edu/staff/fplc/all_documents.php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100" b="1" dirty="0">
              <a:solidFill>
                <a:schemeClr val="tx1"/>
              </a:solidFill>
            </a:rPr>
            <a:t>1</a:t>
          </a:r>
          <a:r>
            <a:rPr lang="ru-RU" sz="2100" b="1" dirty="0">
              <a:solidFill>
                <a:schemeClr val="tx1"/>
              </a:solidFill>
            </a:rPr>
            <a:t>.</a:t>
          </a:r>
          <a:endParaRPr lang="en-US" sz="2100" b="1" dirty="0">
            <a:solidFill>
              <a:schemeClr val="tx1"/>
            </a:solidFill>
          </a:endParaRPr>
        </a:p>
        <a:p>
          <a:pPr rtl="0"/>
          <a:r>
            <a:rPr lang="en-US" sz="1800" dirty="0">
              <a:solidFill>
                <a:schemeClr val="tx1"/>
              </a:solidFill>
            </a:rPr>
            <a:t>Provide an overview of the goals of faculty observation</a:t>
          </a:r>
          <a:r>
            <a:rPr lang="en-US" sz="1800" dirty="0">
              <a:solidFill>
                <a:schemeClr val="tx1"/>
              </a:solidFill>
              <a:latin typeface="Garamond" panose="02020404030301010803"/>
            </a:rPr>
            <a:t> </a:t>
          </a:r>
          <a:endParaRPr lang="en-US" sz="1800" dirty="0">
            <a:solidFill>
              <a:schemeClr val="tx1"/>
            </a:solidFill>
          </a:endParaRPr>
        </a:p>
        <a:p>
          <a:r>
            <a:rPr lang="en-US" sz="1800" b="1" i="1" dirty="0">
              <a:solidFill>
                <a:schemeClr val="tx1"/>
              </a:solidFill>
              <a:highlight>
                <a:srgbClr val="FFFF00"/>
              </a:highlight>
            </a:rPr>
            <a:t>Moaty-Scott-Robert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Review the contractual requirements for TFOs as part of the larger evaluation process</a:t>
          </a:r>
          <a:endParaRPr lang="en-US" sz="1800" b="1" kern="1200" dirty="0">
            <a:solidFill>
              <a:schemeClr val="tx1"/>
            </a:solidFill>
            <a:highlight>
              <a:srgbClr val="FFFF00"/>
            </a:highlight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highlight>
                <a:srgbClr val="FFFF00"/>
              </a:highlight>
              <a:latin typeface="Garamond" panose="02020404030301010803"/>
            </a:rPr>
            <a:t>Robert-Moaty</a:t>
          </a:r>
          <a:endParaRPr lang="en-US" sz="1800" b="1" kern="120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3.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</a:rPr>
            <a:t>Share best practices in faculty observation, focusing on communication and formative </a:t>
          </a:r>
          <a:r>
            <a:rPr lang="en-US" sz="1800" b="0" kern="1200" dirty="0">
              <a:solidFill>
                <a:schemeClr val="tx1"/>
              </a:solidFill>
              <a:latin typeface="Garamond" panose="02020404030301010803"/>
            </a:rPr>
            <a:t>assessment</a:t>
          </a:r>
          <a:endParaRPr lang="en-US" sz="1800" b="1" kern="1200" dirty="0">
            <a:highlight>
              <a:srgbClr val="FFFF00"/>
            </a:highlight>
            <a:latin typeface="Garamond" panose="02020404030301010803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highlight>
                <a:srgbClr val="FFFF00"/>
              </a:highlight>
              <a:latin typeface="Garamond" panose="02020404030301010803"/>
            </a:rPr>
            <a:t>All</a:t>
          </a:r>
          <a:endParaRPr lang="en-US" sz="1800" kern="1200" dirty="0">
            <a:solidFill>
              <a:schemeClr val="tx1"/>
            </a:solidFill>
          </a:endParaRP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Communicate difference between in-person and distance learning observation</a:t>
          </a:r>
          <a:endParaRPr lang="en-US" sz="1800" b="1" kern="1200" dirty="0">
            <a:solidFill>
              <a:schemeClr val="tx1"/>
            </a:solidFill>
            <a:highlight>
              <a:srgbClr val="FFFF00"/>
            </a:highlight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highlight>
                <a:srgbClr val="FFFF00"/>
              </a:highlight>
              <a:latin typeface="Garamond" panose="02020404030301010803"/>
            </a:rPr>
            <a:t>Peter-</a:t>
          </a:r>
          <a:r>
            <a:rPr lang="en-US" sz="1800" b="1" kern="1200" dirty="0">
              <a:solidFill>
                <a:schemeClr val="tx1"/>
              </a:solidFill>
              <a:highlight>
                <a:srgbClr val="FFFF00"/>
              </a:highlight>
            </a:rPr>
            <a:t> All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5.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Review forms and timelines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highlight>
                <a:srgbClr val="FFFF00"/>
              </a:highlight>
            </a:rPr>
            <a:t>Robert-</a:t>
          </a:r>
          <a:r>
            <a:rPr lang="en-US" sz="1800" b="1" kern="1200" dirty="0" err="1">
              <a:solidFill>
                <a:schemeClr val="tx1"/>
              </a:solidFill>
              <a:highlight>
                <a:srgbClr val="FFFF00"/>
              </a:highlight>
            </a:rPr>
            <a:t>Moaty</a:t>
          </a:r>
          <a:endParaRPr lang="en-US" sz="1800" b="1" kern="120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5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5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5" custScaleX="115064" custLinFactNeighborX="2714" custLinFactNeighborY="-1473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5" custScaleX="115064" custLinFactNeighborX="976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4" presStyleCnt="5" custScaleX="115064" custLinFactNeighborX="424" custLinFactNeighborY="-4601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  <dgm:cxn modelId="{92AFC3EA-4297-4063-94E0-C5A1BE863E54}" type="presParOf" srcId="{40FE0EB9-B287-43F6-ABB4-527CB1B94B4A}" destId="{4F5C547E-E40F-424A-82FA-BB8EDB1515B0}" srcOrd="7" destOrd="0" presId="urn:microsoft.com/office/officeart/2005/8/layout/default"/>
    <dgm:cxn modelId="{CBB0F55F-5C58-443F-989A-EC667A9C4731}" type="presParOf" srcId="{40FE0EB9-B287-43F6-ABB4-527CB1B94B4A}" destId="{435C0E89-FD70-4DD9-A771-832DBFC9AC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ECD561-3DDA-4339-A0FB-4D4E23A40C33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b="1"/>
            <a:t>1</a:t>
          </a:r>
        </a:p>
      </dgm:t>
    </dgm:pt>
    <dgm:pt modelId="{60DCCB75-45EB-47C6-94A1-94B27FCC8637}" type="parTrans" cxnId="{11850DAF-81D0-4D0F-8DA3-41F4796319E4}">
      <dgm:prSet/>
      <dgm:spPr/>
      <dgm:t>
        <a:bodyPr/>
        <a:lstStyle/>
        <a:p>
          <a:endParaRPr lang="en-US"/>
        </a:p>
      </dgm:t>
    </dgm:pt>
    <dgm:pt modelId="{6CB615D6-747F-4B62-84A6-C892895334F1}" type="sibTrans" cxnId="{11850DAF-81D0-4D0F-8DA3-41F4796319E4}">
      <dgm:prSet/>
      <dgm:spPr/>
      <dgm:t>
        <a:bodyPr/>
        <a:lstStyle/>
        <a:p>
          <a:endParaRPr lang="en-US"/>
        </a:p>
      </dgm:t>
    </dgm:pt>
    <dgm:pt modelId="{3CA2F77E-105C-4A2A-A7ED-4AEBB90E9F89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Faculty Observation from a TFO</a:t>
          </a:r>
          <a:endParaRPr lang="en-US" sz="1800" b="1" dirty="0">
            <a:solidFill>
              <a:srgbClr val="0070C0"/>
            </a:solidFill>
          </a:endParaRPr>
        </a:p>
      </dgm:t>
    </dgm:pt>
    <dgm:pt modelId="{EAE5C2A0-4800-4ADC-B298-B18AE4915DE8}" type="parTrans" cxnId="{0F26703E-5C72-4291-B531-0477431EAF95}">
      <dgm:prSet/>
      <dgm:spPr/>
      <dgm:t>
        <a:bodyPr/>
        <a:lstStyle/>
        <a:p>
          <a:endParaRPr lang="en-US"/>
        </a:p>
      </dgm:t>
    </dgm:pt>
    <dgm:pt modelId="{13B6BDF0-AD0E-418C-AFFF-2DEEF88C3D18}" type="sibTrans" cxnId="{0F26703E-5C72-4291-B531-0477431EAF95}">
      <dgm:prSet/>
      <dgm:spPr/>
      <dgm:t>
        <a:bodyPr/>
        <a:lstStyle/>
        <a:p>
          <a:endParaRPr lang="en-US"/>
        </a:p>
      </dgm:t>
    </dgm:pt>
    <dgm:pt modelId="{C7557302-1080-4062-BD53-01E638709AF7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/>
            <a:t>2</a:t>
          </a:r>
        </a:p>
      </dgm:t>
    </dgm:pt>
    <dgm:pt modelId="{188D5F10-8B90-4246-817F-E72689340F4D}" type="parTrans" cxnId="{FEEBB089-D007-44F7-B807-D6A765E629F4}">
      <dgm:prSet/>
      <dgm:spPr/>
      <dgm:t>
        <a:bodyPr/>
        <a:lstStyle/>
        <a:p>
          <a:endParaRPr lang="en-US"/>
        </a:p>
      </dgm:t>
    </dgm:pt>
    <dgm:pt modelId="{017F8823-34DA-4B51-A8F1-48B3B268E68C}" type="sibTrans" cxnId="{FEEBB089-D007-44F7-B807-D6A765E629F4}">
      <dgm:prSet/>
      <dgm:spPr/>
      <dgm:t>
        <a:bodyPr/>
        <a:lstStyle/>
        <a:p>
          <a:endParaRPr lang="en-US"/>
        </a:p>
      </dgm:t>
    </dgm:pt>
    <dgm:pt modelId="{CBF64D08-516B-4BE9-8175-9E0DCD16CF40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 Evaluations</a:t>
          </a:r>
          <a:endParaRPr lang="en-US" sz="1800" b="1" dirty="0">
            <a:solidFill>
              <a:srgbClr val="0070C0"/>
            </a:solidFill>
          </a:endParaRPr>
        </a:p>
      </dgm:t>
    </dgm:pt>
    <dgm:pt modelId="{DADF6020-CDC3-4402-AD9B-276C3FF76494}" type="parTrans" cxnId="{55AE650D-A026-41AA-B2C6-5FB096179349}">
      <dgm:prSet/>
      <dgm:spPr/>
      <dgm:t>
        <a:bodyPr/>
        <a:lstStyle/>
        <a:p>
          <a:endParaRPr lang="en-US"/>
        </a:p>
      </dgm:t>
    </dgm:pt>
    <dgm:pt modelId="{BB911DA0-67F2-46CD-B3CF-E0FD00B232CE}" type="sibTrans" cxnId="{55AE650D-A026-41AA-B2C6-5FB096179349}">
      <dgm:prSet/>
      <dgm:spPr/>
      <dgm:t>
        <a:bodyPr/>
        <a:lstStyle/>
        <a:p>
          <a:endParaRPr lang="en-US"/>
        </a:p>
      </dgm:t>
    </dgm:pt>
    <dgm:pt modelId="{D598A8D5-0B1F-486B-82C7-20C837773C91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/>
            <a:t>3</a:t>
          </a:r>
        </a:p>
      </dgm:t>
    </dgm:pt>
    <dgm:pt modelId="{A7418D3C-0D3B-4071-A712-65068EC58CF8}" type="parTrans" cxnId="{D5B7842D-4CB4-4E8A-A918-B0DBC8A97852}">
      <dgm:prSet/>
      <dgm:spPr/>
      <dgm:t>
        <a:bodyPr/>
        <a:lstStyle/>
        <a:p>
          <a:endParaRPr lang="en-US"/>
        </a:p>
      </dgm:t>
    </dgm:pt>
    <dgm:pt modelId="{62A2AD76-9B83-4292-81B4-C997D9089BA3}" type="sibTrans" cxnId="{D5B7842D-4CB4-4E8A-A918-B0DBC8A97852}">
      <dgm:prSet/>
      <dgm:spPr/>
      <dgm:t>
        <a:bodyPr/>
        <a:lstStyle/>
        <a:p>
          <a:endParaRPr lang="en-US"/>
        </a:p>
      </dgm:t>
    </dgm:pt>
    <dgm:pt modelId="{381D7F76-ACD0-468A-99BF-96F7821A77AC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Self-Evaluation</a:t>
          </a:r>
          <a:endParaRPr lang="en-US" sz="1800" b="1" dirty="0">
            <a:solidFill>
              <a:srgbClr val="0070C0"/>
            </a:solidFill>
          </a:endParaRPr>
        </a:p>
      </dgm:t>
    </dgm:pt>
    <dgm:pt modelId="{4653BD68-732E-42DE-A0C7-3F002981C2FB}" type="parTrans" cxnId="{796EA086-3742-4623-ABBD-4E6FC3DC5D99}">
      <dgm:prSet/>
      <dgm:spPr/>
      <dgm:t>
        <a:bodyPr/>
        <a:lstStyle/>
        <a:p>
          <a:endParaRPr lang="en-US"/>
        </a:p>
      </dgm:t>
    </dgm:pt>
    <dgm:pt modelId="{22244C34-511A-4D71-900E-7ED93E59D7D2}" type="sibTrans" cxnId="{796EA086-3742-4623-ABBD-4E6FC3DC5D99}">
      <dgm:prSet/>
      <dgm:spPr/>
      <dgm:t>
        <a:bodyPr/>
        <a:lstStyle/>
        <a:p>
          <a:endParaRPr lang="en-US"/>
        </a:p>
      </dgm:t>
    </dgm:pt>
    <dgm:pt modelId="{800D16AE-BE7D-47CE-8C2B-654666E5C73F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/>
            <a:t>4</a:t>
          </a:r>
        </a:p>
      </dgm:t>
    </dgm:pt>
    <dgm:pt modelId="{07819CF3-DEA9-4AFB-A493-2486F38076E3}" type="parTrans" cxnId="{6E591F93-686F-4FC1-A3DE-C84DD46D235A}">
      <dgm:prSet/>
      <dgm:spPr/>
      <dgm:t>
        <a:bodyPr/>
        <a:lstStyle/>
        <a:p>
          <a:endParaRPr lang="en-US"/>
        </a:p>
      </dgm:t>
    </dgm:pt>
    <dgm:pt modelId="{6D260AF3-53DD-409D-953F-E54F12664A53}" type="sibTrans" cxnId="{6E591F93-686F-4FC1-A3DE-C84DD46D235A}">
      <dgm:prSet/>
      <dgm:spPr/>
      <dgm:t>
        <a:bodyPr/>
        <a:lstStyle/>
        <a:p>
          <a:endParaRPr lang="en-US"/>
        </a:p>
      </dgm:t>
    </dgm:pt>
    <dgm:pt modelId="{3289935A-36A4-4AE4-BAD3-EF0902203527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Administrative Evaluation</a:t>
          </a:r>
          <a:endParaRPr lang="en-US" sz="1800" b="1" dirty="0">
            <a:solidFill>
              <a:srgbClr val="0070C0"/>
            </a:solidFill>
          </a:endParaRPr>
        </a:p>
      </dgm:t>
    </dgm:pt>
    <dgm:pt modelId="{7491A05B-B651-437F-82B1-26B8DF6EB051}" type="parTrans" cxnId="{6786EF20-9833-4F4B-BFEC-410F094BAA3F}">
      <dgm:prSet/>
      <dgm:spPr/>
      <dgm:t>
        <a:bodyPr/>
        <a:lstStyle/>
        <a:p>
          <a:endParaRPr lang="en-US"/>
        </a:p>
      </dgm:t>
    </dgm:pt>
    <dgm:pt modelId="{F54D9A17-0A71-4B9D-B855-5E4C976E8D3F}" type="sibTrans" cxnId="{6786EF20-9833-4F4B-BFEC-410F094BAA3F}">
      <dgm:prSet/>
      <dgm:spPr/>
      <dgm:t>
        <a:bodyPr/>
        <a:lstStyle/>
        <a:p>
          <a:endParaRPr lang="en-US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4">
        <dgm:presLayoutVars>
          <dgm:chMax val="0"/>
          <dgm:chPref val="0"/>
        </dgm:presLayoutVars>
      </dgm:prSet>
      <dgm:spPr/>
    </dgm:pt>
    <dgm:pt modelId="{C933D86E-FF98-47AF-BBE6-FF943C26F2E5}" type="pres">
      <dgm:prSet presAssocID="{12ECD561-3DDA-4339-A0FB-4D4E23A40C33}" presName="desTx" presStyleLbl="alignAccFollowNode1" presStyleIdx="0" presStyleCnt="4">
        <dgm:presLayoutVars/>
      </dgm:prSet>
      <dgm:spPr/>
    </dgm:pt>
    <dgm:pt modelId="{3BB6C0E6-6BBC-48CD-827B-AE4C5F6371E7}" type="pres">
      <dgm:prSet presAssocID="{6CB615D6-747F-4B62-84A6-C892895334F1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1" presStyleCnt="4">
        <dgm:presLayoutVars>
          <dgm:chMax val="0"/>
          <dgm:chPref val="0"/>
        </dgm:presLayoutVars>
      </dgm:prSet>
      <dgm:spPr/>
    </dgm:pt>
    <dgm:pt modelId="{E3E31A9B-7B4B-4E18-A0D7-2CB184BAEA72}" type="pres">
      <dgm:prSet presAssocID="{C7557302-1080-4062-BD53-01E638709AF7}" presName="desTx" presStyleLbl="alignAccFollowNode1" presStyleIdx="1" presStyleCnt="4" custLinFactNeighborX="1810" custLinFactNeighborY="-543">
        <dgm:presLayoutVars/>
      </dgm:prSet>
      <dgm:spPr/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2" presStyleCnt="4">
        <dgm:presLayoutVars>
          <dgm:chMax val="0"/>
          <dgm:chPref val="0"/>
        </dgm:presLayoutVars>
      </dgm:prSet>
      <dgm:spPr/>
    </dgm:pt>
    <dgm:pt modelId="{859AF4D5-545E-4881-ADAF-1EF9A103C299}" type="pres">
      <dgm:prSet presAssocID="{D598A8D5-0B1F-486B-82C7-20C837773C91}" presName="desTx" presStyleLbl="alignAccFollowNode1" presStyleIdx="2" presStyleCnt="4">
        <dgm:presLayoutVars/>
      </dgm:prSet>
      <dgm:spPr/>
    </dgm:pt>
    <dgm:pt modelId="{AD31A9E3-013E-4C84-9C73-A47E062BC50B}" type="pres">
      <dgm:prSet presAssocID="{62A2AD76-9B83-4292-81B4-C997D9089BA3}" presName="space" presStyleCnt="0"/>
      <dgm:spPr/>
    </dgm:pt>
    <dgm:pt modelId="{691D2972-5E5E-4AF4-ABF5-E51E027C23D9}" type="pres">
      <dgm:prSet presAssocID="{800D16AE-BE7D-47CE-8C2B-654666E5C73F}" presName="composite" presStyleCnt="0"/>
      <dgm:spPr/>
    </dgm:pt>
    <dgm:pt modelId="{D0D90E6E-E28C-4FBA-A7DF-3EF4101842F6}" type="pres">
      <dgm:prSet presAssocID="{800D16AE-BE7D-47CE-8C2B-654666E5C73F}" presName="parTx" presStyleLbl="alignNode1" presStyleIdx="3" presStyleCnt="4">
        <dgm:presLayoutVars>
          <dgm:chMax val="0"/>
          <dgm:chPref val="0"/>
        </dgm:presLayoutVars>
      </dgm:prSet>
      <dgm:spPr/>
    </dgm:pt>
    <dgm:pt modelId="{CA423928-3C8F-4930-AA17-90D99E0FC56D}" type="pres">
      <dgm:prSet presAssocID="{800D16AE-BE7D-47CE-8C2B-654666E5C73F}" presName="desTx" presStyleLbl="alignAccFollowNode1" presStyleIdx="3" presStyleCnt="4">
        <dgm:presLayoutVars/>
      </dgm:prSet>
      <dgm:spPr/>
    </dgm:pt>
  </dgm:ptLst>
  <dgm:cxnLst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6786EF20-9833-4F4B-BFEC-410F094BAA3F}" srcId="{800D16AE-BE7D-47CE-8C2B-654666E5C73F}" destId="{3289935A-36A4-4AE4-BAD3-EF0902203527}" srcOrd="0" destOrd="0" parTransId="{7491A05B-B651-437F-82B1-26B8DF6EB051}" sibTransId="{F54D9A17-0A71-4B9D-B855-5E4C976E8D3F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D5B7842D-4CB4-4E8A-A918-B0DBC8A97852}" srcId="{345C3B8E-D551-44A8-86B3-91DF5E493A02}" destId="{D598A8D5-0B1F-486B-82C7-20C837773C91}" srcOrd="2" destOrd="0" parTransId="{A7418D3C-0D3B-4071-A712-65068EC58CF8}" sibTransId="{62A2AD76-9B83-4292-81B4-C997D9089BA3}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6CDB6241-09FE-48E4-915D-06620019EAE7}" type="presOf" srcId="{800D16AE-BE7D-47CE-8C2B-654666E5C73F}" destId="{D0D90E6E-E28C-4FBA-A7DF-3EF4101842F6}" srcOrd="0" destOrd="0" presId="urn:microsoft.com/office/officeart/2016/7/layout/ChevronBlockProcess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DF0C2A47-091C-4C55-A711-886D3EFE5DF8}" type="presOf" srcId="{3289935A-36A4-4AE4-BAD3-EF0902203527}" destId="{CA423928-3C8F-4930-AA17-90D99E0FC56D}" srcOrd="0" destOrd="0" presId="urn:microsoft.com/office/officeart/2016/7/layout/ChevronBlockProcess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FEEBB089-D007-44F7-B807-D6A765E629F4}" srcId="{345C3B8E-D551-44A8-86B3-91DF5E493A02}" destId="{C7557302-1080-4062-BD53-01E638709AF7}" srcOrd="1" destOrd="0" parTransId="{188D5F10-8B90-4246-817F-E72689340F4D}" sibTransId="{017F8823-34DA-4B51-A8F1-48B3B268E68C}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6E591F93-686F-4FC1-A3DE-C84DD46D235A}" srcId="{345C3B8E-D551-44A8-86B3-91DF5E493A02}" destId="{800D16AE-BE7D-47CE-8C2B-654666E5C73F}" srcOrd="3" destOrd="0" parTransId="{07819CF3-DEA9-4AFB-A493-2486F38076E3}" sibTransId="{6D260AF3-53DD-409D-953F-E54F12664A53}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E8DF7F-476B-4D3C-B9B1-F4B06B5C2CC5}" type="presParOf" srcId="{A93611B4-68FB-4C20-AE18-A6DA7DD7A6CC}" destId="{C9C9D221-CB77-442E-A1E6-CB1316EFEBC7}" srcOrd="2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3" destOrd="0" presId="urn:microsoft.com/office/officeart/2016/7/layout/ChevronBlockProcess"/>
    <dgm:cxn modelId="{7B20704A-58DC-4B0F-8259-5204DEABB047}" type="presParOf" srcId="{A93611B4-68FB-4C20-AE18-A6DA7DD7A6CC}" destId="{4F270C9D-8371-430C-ADAB-272149A905FC}" srcOrd="4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  <dgm:cxn modelId="{BDAB6007-B308-48C2-A871-81F75F82B086}" type="presParOf" srcId="{A93611B4-68FB-4C20-AE18-A6DA7DD7A6CC}" destId="{AD31A9E3-013E-4C84-9C73-A47E062BC50B}" srcOrd="5" destOrd="0" presId="urn:microsoft.com/office/officeart/2016/7/layout/ChevronBlockProcess"/>
    <dgm:cxn modelId="{D8460D38-A97A-4546-A0F5-5BB36A3214B3}" type="presParOf" srcId="{A93611B4-68FB-4C20-AE18-A6DA7DD7A6CC}" destId="{691D2972-5E5E-4AF4-ABF5-E51E027C23D9}" srcOrd="6" destOrd="0" presId="urn:microsoft.com/office/officeart/2016/7/layout/ChevronBlockProcess"/>
    <dgm:cxn modelId="{77EF9B93-6341-4455-BC49-F1C1C79E09EF}" type="presParOf" srcId="{691D2972-5E5E-4AF4-ABF5-E51E027C23D9}" destId="{D0D90E6E-E28C-4FBA-A7DF-3EF4101842F6}" srcOrd="0" destOrd="0" presId="urn:microsoft.com/office/officeart/2016/7/layout/ChevronBlockProcess"/>
    <dgm:cxn modelId="{B0FC4F52-96C5-4408-B070-612AEE71C8D7}" type="presParOf" srcId="{691D2972-5E5E-4AF4-ABF5-E51E027C23D9}" destId="{CA423928-3C8F-4930-AA17-90D99E0FC56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7084B800-7E1D-4DA6-89C0-37EA52DDBC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>
              <a:solidFill>
                <a:schemeClr val="tx1"/>
              </a:solidFill>
            </a:rPr>
            <a:t>In-person/DE, instructional/non-instructional</a:t>
          </a:r>
          <a:endParaRPr lang="ru-RU" sz="2100" dirty="0">
            <a:solidFill>
              <a:schemeClr val="tx1"/>
            </a:solidFill>
          </a:endParaRPr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b="0" kern="1200" dirty="0">
              <a:solidFill>
                <a:schemeClr val="tx1"/>
              </a:solidFill>
              <a:latin typeface="Garamond" panose="02020404030301010803"/>
              <a:ea typeface="+mn-ea"/>
              <a:cs typeface="+mn-cs"/>
            </a:rPr>
            <a:t>Approaching from the student perspective and then the professional perspective</a:t>
          </a:r>
          <a:endParaRPr lang="ru-RU" sz="2100" b="0" kern="1200" dirty="0">
            <a:solidFill>
              <a:schemeClr val="tx1"/>
            </a:solidFill>
            <a:latin typeface="Garamond" panose="02020404030301010803"/>
            <a:ea typeface="+mn-ea"/>
            <a:cs typeface="+mn-cs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kern="1200" dirty="0">
              <a:solidFill>
                <a:schemeClr val="tx1"/>
              </a:solidFill>
              <a:latin typeface="Garamond" panose="02020404030301010803"/>
              <a:ea typeface="+mn-ea"/>
              <a:cs typeface="+mn-cs"/>
            </a:rPr>
            <a:t>Consistent and collegial communications</a:t>
          </a:r>
          <a:endParaRPr lang="ru-RU" sz="2100" kern="1200" dirty="0">
            <a:solidFill>
              <a:schemeClr val="tx1"/>
            </a:solidFill>
            <a:latin typeface="Garamond" panose="02020404030301010803"/>
            <a:ea typeface="+mn-ea"/>
            <a:cs typeface="+mn-cs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3" custLinFactNeighborY="338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3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21B0D94-DDA9-4A26-A4C1-0608CDA16D85}" type="pres">
      <dgm:prSet presAssocID="{4786322A-3DB1-4B13-A039-9C2B4BD339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3" custLinFactNeighborX="-5805">
        <dgm:presLayoutVars>
          <dgm:chMax val="0"/>
          <dgm:chPref val="0"/>
        </dgm:presLayoutVars>
      </dgm:prSet>
      <dgm:spPr/>
    </dgm:pt>
    <dgm:pt modelId="{3E0BA4B3-4753-4805-92FA-4429EA7CC897}" type="pres">
      <dgm:prSet presAssocID="{7D0A801E-90E9-4D73-A31E-D58F04D3BBF2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2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A71047BA-937F-4A10-B7D6-5EC59061C5B1}" type="pres">
      <dgm:prSet presAssocID="{5A259F57-B5C4-40C5-939D-A7C21B16FB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2" presStyleCnt="3" custLinFactNeighborX="-5805">
        <dgm:presLayoutVars>
          <dgm:chMax val="0"/>
          <dgm:chPref val="0"/>
        </dgm:presLayoutVars>
      </dgm:prSet>
      <dgm:spPr/>
    </dgm:pt>
  </dgm:ptLst>
  <dgm:cxnLst>
    <dgm:cxn modelId="{F2303A0F-C26C-A347-822C-DA097F252A6B}" type="presOf" srcId="{5A259F57-B5C4-40C5-939D-A7C21B16FB47}" destId="{11601319-DCBD-4A85-BAD2-A1583DEC0D33}" srcOrd="0" destOrd="0" presId="urn:microsoft.com/office/officeart/2018/2/layout/IconVerticalSolidList"/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  <dgm:cxn modelId="{CD041CC3-1B2B-0A49-8583-652223566037}" type="presParOf" srcId="{BEBE168A-5E85-43CC-B9BA-D1974F9A5753}" destId="{3E0BA4B3-4753-4805-92FA-4429EA7CC897}" srcOrd="3" destOrd="0" presId="urn:microsoft.com/office/officeart/2018/2/layout/IconVerticalSolidList"/>
    <dgm:cxn modelId="{C79D7556-5663-3B45-856D-8AD7077904A0}" type="presParOf" srcId="{BEBE168A-5E85-43CC-B9BA-D1974F9A5753}" destId="{8AC38D62-D40A-4C03-90E4-2F61E807B6F4}" srcOrd="4" destOrd="0" presId="urn:microsoft.com/office/officeart/2018/2/layout/IconVerticalSolidList"/>
    <dgm:cxn modelId="{85E93609-D9D6-D04C-A00A-F1246F71060D}" type="presParOf" srcId="{8AC38D62-D40A-4C03-90E4-2F61E807B6F4}" destId="{362B79DA-BFF8-4895-8DC9-BC10460633E8}" srcOrd="0" destOrd="0" presId="urn:microsoft.com/office/officeart/2018/2/layout/IconVerticalSolidList"/>
    <dgm:cxn modelId="{5ED59C04-8791-F04A-BB21-4A3CDC5678C0}" type="presParOf" srcId="{8AC38D62-D40A-4C03-90E4-2F61E807B6F4}" destId="{A71047BA-937F-4A10-B7D6-5EC59061C5B1}" srcOrd="1" destOrd="0" presId="urn:microsoft.com/office/officeart/2018/2/layout/IconVerticalSolidList"/>
    <dgm:cxn modelId="{4BDF84FC-270E-6145-849A-05FD8C710ACF}" type="presParOf" srcId="{8AC38D62-D40A-4C03-90E4-2F61E807B6F4}" destId="{EB9852C8-8257-43A9-A364-D7E0EB36D00C}" srcOrd="2" destOrd="0" presId="urn:microsoft.com/office/officeart/2018/2/layout/IconVerticalSolidList"/>
    <dgm:cxn modelId="{8AF7C97D-0296-3E48-98E6-5ABF5F48FAE1}" type="presParOf" srcId="{8AC38D62-D40A-4C03-90E4-2F61E807B6F4}" destId="{11601319-DCBD-4A85-BAD2-A1583DEC0D33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100" b="1" dirty="0">
              <a:solidFill>
                <a:schemeClr val="tx1"/>
              </a:solidFill>
            </a:rPr>
            <a:t>1</a:t>
          </a:r>
          <a:r>
            <a:rPr lang="ru-RU" sz="2100" b="1" dirty="0">
              <a:solidFill>
                <a:schemeClr val="tx1"/>
              </a:solidFill>
            </a:rPr>
            <a:t>.</a:t>
          </a:r>
          <a:endParaRPr lang="en-US" sz="2100" b="1" dirty="0">
            <a:solidFill>
              <a:schemeClr val="tx1"/>
            </a:solidFill>
          </a:endParaRPr>
        </a:p>
        <a:p>
          <a:r>
            <a:rPr lang="en-US" sz="1800" dirty="0">
              <a:solidFill>
                <a:schemeClr val="tx1"/>
              </a:solidFill>
            </a:rPr>
            <a:t>Notifications from the Office of Academic Affairs (Sent 9/15/2023)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Garamond" panose="02020404030301010803"/>
              <a:ea typeface="+mn-ea"/>
              <a:cs typeface="+mn-cs"/>
            </a:rPr>
            <a:t>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Initial communications: Welcome email/Tone Setting 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Garamond" panose="02020404030301010803"/>
              <a:ea typeface="+mn-ea"/>
              <a:cs typeface="+mn-cs"/>
            </a:rPr>
            <a:t>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Pre-observation reminders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Garamond" panose="02020404030301010803"/>
              <a:ea typeface="+mn-ea"/>
              <a:cs typeface="+mn-cs"/>
            </a:rPr>
            <a:t>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Post-observation communications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Garamond" panose="02020404030301010803"/>
              <a:ea typeface="+mn-ea"/>
              <a:cs typeface="+mn-cs"/>
            </a:rPr>
            <a:t>5.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Post-observation meeting and review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5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5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5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5" custScaleX="115064" custLinFactNeighborX="976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4" presStyleCnt="5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  <dgm:cxn modelId="{92AFC3EA-4297-4063-94E0-C5A1BE863E54}" type="presParOf" srcId="{40FE0EB9-B287-43F6-ABB4-527CB1B94B4A}" destId="{4F5C547E-E40F-424A-82FA-BB8EDB1515B0}" srcOrd="7" destOrd="0" presId="urn:microsoft.com/office/officeart/2005/8/layout/default"/>
    <dgm:cxn modelId="{CBB0F55F-5C58-443F-989A-EC667A9C4731}" type="presParOf" srcId="{40FE0EB9-B287-43F6-ABB4-527CB1B94B4A}" destId="{435C0E89-FD70-4DD9-A771-832DBFC9AC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ECD561-3DDA-4339-A0FB-4D4E23A40C33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</a:p>
      </dgm:t>
    </dgm:pt>
    <dgm:pt modelId="{60DCCB75-45EB-47C6-94A1-94B27FCC8637}" type="parTrans" cxnId="{11850DAF-81D0-4D0F-8DA3-41F4796319E4}">
      <dgm:prSet/>
      <dgm:spPr/>
      <dgm:t>
        <a:bodyPr/>
        <a:lstStyle/>
        <a:p>
          <a:endParaRPr lang="en-US"/>
        </a:p>
      </dgm:t>
    </dgm:pt>
    <dgm:pt modelId="{6CB615D6-747F-4B62-84A6-C892895334F1}" type="sibTrans" cxnId="{11850DAF-81D0-4D0F-8DA3-41F4796319E4}">
      <dgm:prSet/>
      <dgm:spPr/>
      <dgm:t>
        <a:bodyPr/>
        <a:lstStyle/>
        <a:p>
          <a:endParaRPr lang="en-US"/>
        </a:p>
      </dgm:t>
    </dgm:pt>
    <dgm:pt modelId="{3CA2F77E-105C-4A2A-A7ED-4AEBB90E9F89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Notification from the Office of Academic Affairs by </a:t>
          </a:r>
          <a:r>
            <a:rPr lang="en-US" sz="2400" b="1" dirty="0">
              <a:solidFill>
                <a:srgbClr val="C00000"/>
              </a:solidFill>
            </a:rPr>
            <a:t>3</a:t>
          </a:r>
          <a:r>
            <a:rPr lang="en-US" sz="2400" b="1" baseline="30000" dirty="0">
              <a:solidFill>
                <a:srgbClr val="C00000"/>
              </a:solidFill>
            </a:rPr>
            <a:t>rd</a:t>
          </a:r>
          <a:r>
            <a:rPr lang="en-US" sz="2400" b="1" dirty="0">
              <a:solidFill>
                <a:srgbClr val="C00000"/>
              </a:solidFill>
            </a:rPr>
            <a:t> week. </a:t>
          </a:r>
          <a:endParaRPr lang="en-US" sz="2400" b="1" strike="sngStrike" dirty="0">
            <a:solidFill>
              <a:srgbClr val="C00000"/>
            </a:solidFill>
          </a:endParaRPr>
        </a:p>
      </dgm:t>
    </dgm:pt>
    <dgm:pt modelId="{EAE5C2A0-4800-4ADC-B298-B18AE4915DE8}" type="parTrans" cxnId="{0F26703E-5C72-4291-B531-0477431EAF95}">
      <dgm:prSet/>
      <dgm:spPr/>
      <dgm:t>
        <a:bodyPr/>
        <a:lstStyle/>
        <a:p>
          <a:endParaRPr lang="en-US"/>
        </a:p>
      </dgm:t>
    </dgm:pt>
    <dgm:pt modelId="{13B6BDF0-AD0E-418C-AFFF-2DEEF88C3D18}" type="sibTrans" cxnId="{0F26703E-5C72-4291-B531-0477431EAF95}">
      <dgm:prSet/>
      <dgm:spPr/>
      <dgm:t>
        <a:bodyPr/>
        <a:lstStyle/>
        <a:p>
          <a:endParaRPr lang="en-US"/>
        </a:p>
      </dgm:t>
    </dgm:pt>
    <dgm:pt modelId="{ED5F5F48-A694-4063-84AE-7BBF03B6473B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2</a:t>
          </a:r>
        </a:p>
      </dgm:t>
    </dgm:pt>
    <dgm:pt modelId="{314D4780-8160-40E1-907E-9803C159DC60}" type="parTrans" cxnId="{E39B97F3-1B8D-4FAD-BC4F-C5C6BEE48426}">
      <dgm:prSet/>
      <dgm:spPr/>
      <dgm:t>
        <a:bodyPr/>
        <a:lstStyle/>
        <a:p>
          <a:endParaRPr lang="en-US"/>
        </a:p>
      </dgm:t>
    </dgm:pt>
    <dgm:pt modelId="{9D6574AA-015E-4065-B9B4-50E304CE399A}" type="sibTrans" cxnId="{E39B97F3-1B8D-4FAD-BC4F-C5C6BEE48426}">
      <dgm:prSet/>
      <dgm:spPr/>
      <dgm:t>
        <a:bodyPr/>
        <a:lstStyle/>
        <a:p>
          <a:endParaRPr lang="en-US"/>
        </a:p>
      </dgm:t>
    </dgm:pt>
    <dgm:pt modelId="{89CCDC52-A9F5-497B-BC74-486641B631B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dirty="0" err="1">
              <a:solidFill>
                <a:schemeClr val="bg2">
                  <a:lumMod val="25000"/>
                </a:schemeClr>
              </a:solidFill>
            </a:rPr>
            <a:t>Evaluatees</a:t>
          </a:r>
          <a:r>
            <a:rPr lang="en-US" sz="2400" dirty="0">
              <a:solidFill>
                <a:schemeClr val="bg2">
                  <a:lumMod val="25000"/>
                </a:schemeClr>
              </a:solidFill>
            </a:rPr>
            <a:t> reach out to TFOs on the list by </a:t>
          </a:r>
          <a:r>
            <a:rPr lang="en-US" sz="2400" b="1" dirty="0">
              <a:solidFill>
                <a:srgbClr val="C00000"/>
              </a:solidFill>
            </a:rPr>
            <a:t>4</a:t>
          </a:r>
          <a:r>
            <a:rPr lang="en-US" sz="2400" b="1" baseline="30000" dirty="0">
              <a:solidFill>
                <a:srgbClr val="C00000"/>
              </a:solidFill>
            </a:rPr>
            <a:t>th</a:t>
          </a:r>
          <a:r>
            <a:rPr lang="en-US" sz="2400" b="1" dirty="0">
              <a:solidFill>
                <a:srgbClr val="C00000"/>
              </a:solidFill>
            </a:rPr>
            <a:t> week. </a:t>
          </a:r>
        </a:p>
      </dgm:t>
    </dgm:pt>
    <dgm:pt modelId="{ECDD1ED9-49F5-4E58-8C27-D8D04BD28B1C}" type="parTrans" cxnId="{B9E75C83-E877-41DB-80E3-9FA3C9C09A1C}">
      <dgm:prSet/>
      <dgm:spPr/>
      <dgm:t>
        <a:bodyPr/>
        <a:lstStyle/>
        <a:p>
          <a:endParaRPr lang="en-US"/>
        </a:p>
      </dgm:t>
    </dgm:pt>
    <dgm:pt modelId="{188B27DB-04F0-4A7B-8379-E7BB62B41A9B}" type="sibTrans" cxnId="{B9E75C83-E877-41DB-80E3-9FA3C9C09A1C}">
      <dgm:prSet/>
      <dgm:spPr/>
      <dgm:t>
        <a:bodyPr/>
        <a:lstStyle/>
        <a:p>
          <a:endParaRPr lang="en-US"/>
        </a:p>
      </dgm:t>
    </dgm:pt>
    <dgm:pt modelId="{C7557302-1080-4062-BD53-01E638709AF7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3</a:t>
          </a:r>
        </a:p>
      </dgm:t>
    </dgm:pt>
    <dgm:pt modelId="{188D5F10-8B90-4246-817F-E72689340F4D}" type="parTrans" cxnId="{FEEBB089-D007-44F7-B807-D6A765E629F4}">
      <dgm:prSet/>
      <dgm:spPr/>
      <dgm:t>
        <a:bodyPr/>
        <a:lstStyle/>
        <a:p>
          <a:endParaRPr lang="en-US"/>
        </a:p>
      </dgm:t>
    </dgm:pt>
    <dgm:pt modelId="{017F8823-34DA-4B51-A8F1-48B3B268E68C}" type="sibTrans" cxnId="{FEEBB089-D007-44F7-B807-D6A765E629F4}">
      <dgm:prSet/>
      <dgm:spPr/>
      <dgm:t>
        <a:bodyPr/>
        <a:lstStyle/>
        <a:p>
          <a:endParaRPr lang="en-US"/>
        </a:p>
      </dgm:t>
    </dgm:pt>
    <dgm:pt modelId="{CBF64D08-516B-4BE9-8175-9E0DCD16CF40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400" b="0" dirty="0">
              <a:solidFill>
                <a:schemeClr val="tx1"/>
              </a:solidFill>
            </a:rPr>
            <a:t>Set up timeline for evaluation process - </a:t>
          </a:r>
          <a:r>
            <a:rPr lang="en-US" sz="2400" b="1" dirty="0">
              <a:solidFill>
                <a:srgbClr val="C00000"/>
              </a:solidFill>
            </a:rPr>
            <a:t>Week 4-12. </a:t>
          </a:r>
        </a:p>
      </dgm:t>
    </dgm:pt>
    <dgm:pt modelId="{DADF6020-CDC3-4402-AD9B-276C3FF76494}" type="parTrans" cxnId="{55AE650D-A026-41AA-B2C6-5FB096179349}">
      <dgm:prSet/>
      <dgm:spPr/>
      <dgm:t>
        <a:bodyPr/>
        <a:lstStyle/>
        <a:p>
          <a:endParaRPr lang="en-US"/>
        </a:p>
      </dgm:t>
    </dgm:pt>
    <dgm:pt modelId="{BB911DA0-67F2-46CD-B3CF-E0FD00B232CE}" type="sibTrans" cxnId="{55AE650D-A026-41AA-B2C6-5FB096179349}">
      <dgm:prSet/>
      <dgm:spPr/>
      <dgm:t>
        <a:bodyPr/>
        <a:lstStyle/>
        <a:p>
          <a:endParaRPr lang="en-US"/>
        </a:p>
      </dgm:t>
    </dgm:pt>
    <dgm:pt modelId="{D598A8D5-0B1F-486B-82C7-20C837773C91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4</a:t>
          </a:r>
        </a:p>
      </dgm:t>
    </dgm:pt>
    <dgm:pt modelId="{A7418D3C-0D3B-4071-A712-65068EC58CF8}" type="parTrans" cxnId="{D5B7842D-4CB4-4E8A-A918-B0DBC8A97852}">
      <dgm:prSet/>
      <dgm:spPr/>
      <dgm:t>
        <a:bodyPr/>
        <a:lstStyle/>
        <a:p>
          <a:endParaRPr lang="en-US"/>
        </a:p>
      </dgm:t>
    </dgm:pt>
    <dgm:pt modelId="{62A2AD76-9B83-4292-81B4-C997D9089BA3}" type="sibTrans" cxnId="{D5B7842D-4CB4-4E8A-A918-B0DBC8A97852}">
      <dgm:prSet/>
      <dgm:spPr/>
      <dgm:t>
        <a:bodyPr/>
        <a:lstStyle/>
        <a:p>
          <a:endParaRPr lang="en-US"/>
        </a:p>
      </dgm:t>
    </dgm:pt>
    <dgm:pt modelId="{381D7F76-ACD0-468A-99BF-96F7821A77AC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Finalize report and send documents to area dean - </a:t>
          </a:r>
          <a:r>
            <a:rPr lang="en-US" sz="2400" b="1" dirty="0">
              <a:solidFill>
                <a:srgbClr val="C00000"/>
              </a:solidFill>
            </a:rPr>
            <a:t>Week 13-15 </a:t>
          </a:r>
        </a:p>
      </dgm:t>
    </dgm:pt>
    <dgm:pt modelId="{4653BD68-732E-42DE-A0C7-3F002981C2FB}" type="parTrans" cxnId="{796EA086-3742-4623-ABBD-4E6FC3DC5D99}">
      <dgm:prSet/>
      <dgm:spPr/>
      <dgm:t>
        <a:bodyPr/>
        <a:lstStyle/>
        <a:p>
          <a:endParaRPr lang="en-US"/>
        </a:p>
      </dgm:t>
    </dgm:pt>
    <dgm:pt modelId="{22244C34-511A-4D71-900E-7ED93E59D7D2}" type="sibTrans" cxnId="{796EA086-3742-4623-ABBD-4E6FC3DC5D99}">
      <dgm:prSet/>
      <dgm:spPr/>
      <dgm:t>
        <a:bodyPr/>
        <a:lstStyle/>
        <a:p>
          <a:endParaRPr lang="en-US"/>
        </a:p>
      </dgm:t>
    </dgm:pt>
    <dgm:pt modelId="{800D16AE-BE7D-47CE-8C2B-654666E5C73F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5</a:t>
          </a:r>
        </a:p>
      </dgm:t>
    </dgm:pt>
    <dgm:pt modelId="{07819CF3-DEA9-4AFB-A493-2486F38076E3}" type="parTrans" cxnId="{6E591F93-686F-4FC1-A3DE-C84DD46D235A}">
      <dgm:prSet/>
      <dgm:spPr/>
      <dgm:t>
        <a:bodyPr/>
        <a:lstStyle/>
        <a:p>
          <a:endParaRPr lang="en-US"/>
        </a:p>
      </dgm:t>
    </dgm:pt>
    <dgm:pt modelId="{6D260AF3-53DD-409D-953F-E54F12664A53}" type="sibTrans" cxnId="{6E591F93-686F-4FC1-A3DE-C84DD46D235A}">
      <dgm:prSet/>
      <dgm:spPr/>
      <dgm:t>
        <a:bodyPr/>
        <a:lstStyle/>
        <a:p>
          <a:endParaRPr lang="en-US"/>
        </a:p>
      </dgm:t>
    </dgm:pt>
    <dgm:pt modelId="{3289935A-36A4-4AE4-BAD3-EF0902203527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Deans finalize packet to send to Office of Academic Affairs</a:t>
          </a:r>
          <a:r>
            <a:rPr lang="en-US" sz="2400" dirty="0">
              <a:solidFill>
                <a:schemeClr val="tx1"/>
              </a:solidFill>
              <a:latin typeface="Garamond" panose="02020404030301010803"/>
            </a:rPr>
            <a:t> -  </a:t>
          </a:r>
          <a:r>
            <a:rPr lang="en-US" sz="2400" b="1" dirty="0">
              <a:solidFill>
                <a:srgbClr val="C00000"/>
              </a:solidFill>
              <a:latin typeface="Garamond" panose="02020404030301010803"/>
            </a:rPr>
            <a:t>16</a:t>
          </a:r>
          <a:r>
            <a:rPr lang="en-US" sz="2400" b="1" baseline="30000" dirty="0">
              <a:solidFill>
                <a:srgbClr val="C00000"/>
              </a:solidFill>
              <a:latin typeface="Garamond" panose="02020404030301010803"/>
            </a:rPr>
            <a:t>th</a:t>
          </a:r>
          <a:r>
            <a:rPr lang="en-US" sz="2400" b="1" dirty="0">
              <a:solidFill>
                <a:srgbClr val="C00000"/>
              </a:solidFill>
              <a:latin typeface="Garamond" panose="02020404030301010803"/>
            </a:rPr>
            <a:t> week (Dec 13-15, 2023)</a:t>
          </a:r>
          <a:endParaRPr lang="en-US" sz="2400" b="1" dirty="0">
            <a:solidFill>
              <a:srgbClr val="C00000"/>
            </a:solidFill>
            <a:latin typeface="Segoe UI"/>
            <a:cs typeface="Segoe UI"/>
          </a:endParaRPr>
        </a:p>
      </dgm:t>
    </dgm:pt>
    <dgm:pt modelId="{7491A05B-B651-437F-82B1-26B8DF6EB051}" type="parTrans" cxnId="{6786EF20-9833-4F4B-BFEC-410F094BAA3F}">
      <dgm:prSet/>
      <dgm:spPr/>
      <dgm:t>
        <a:bodyPr/>
        <a:lstStyle/>
        <a:p>
          <a:endParaRPr lang="en-US"/>
        </a:p>
      </dgm:t>
    </dgm:pt>
    <dgm:pt modelId="{F54D9A17-0A71-4B9D-B855-5E4C976E8D3F}" type="sibTrans" cxnId="{6786EF20-9833-4F4B-BFEC-410F094BAA3F}">
      <dgm:prSet/>
      <dgm:spPr/>
      <dgm:t>
        <a:bodyPr/>
        <a:lstStyle/>
        <a:p>
          <a:endParaRPr lang="en-US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5">
        <dgm:presLayoutVars>
          <dgm:chMax val="0"/>
          <dgm:chPref val="0"/>
        </dgm:presLayoutVars>
      </dgm:prSet>
      <dgm:spPr/>
    </dgm:pt>
    <dgm:pt modelId="{C933D86E-FF98-47AF-BBE6-FF943C26F2E5}" type="pres">
      <dgm:prSet presAssocID="{12ECD561-3DDA-4339-A0FB-4D4E23A40C33}" presName="desTx" presStyleLbl="alignAccFollowNode1" presStyleIdx="0" presStyleCnt="5">
        <dgm:presLayoutVars/>
      </dgm:prSet>
      <dgm:spPr/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5">
        <dgm:presLayoutVars>
          <dgm:chMax val="0"/>
          <dgm:chPref val="0"/>
        </dgm:presLayoutVars>
      </dgm:prSet>
      <dgm:spPr/>
    </dgm:pt>
    <dgm:pt modelId="{FDDBB08E-3151-4A8F-907C-572DAA80C5C0}" type="pres">
      <dgm:prSet presAssocID="{ED5F5F48-A694-4063-84AE-7BBF03B6473B}" presName="desTx" presStyleLbl="alignAccFollowNode1" presStyleIdx="1" presStyleCnt="5">
        <dgm:presLayoutVars/>
      </dgm:prSet>
      <dgm:spPr/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2" presStyleCnt="5">
        <dgm:presLayoutVars>
          <dgm:chMax val="0"/>
          <dgm:chPref val="0"/>
        </dgm:presLayoutVars>
      </dgm:prSet>
      <dgm:spPr/>
    </dgm:pt>
    <dgm:pt modelId="{E3E31A9B-7B4B-4E18-A0D7-2CB184BAEA72}" type="pres">
      <dgm:prSet presAssocID="{C7557302-1080-4062-BD53-01E638709AF7}" presName="desTx" presStyleLbl="alignAccFollowNode1" presStyleIdx="2" presStyleCnt="5">
        <dgm:presLayoutVars/>
      </dgm:prSet>
      <dgm:spPr/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3" presStyleCnt="5">
        <dgm:presLayoutVars>
          <dgm:chMax val="0"/>
          <dgm:chPref val="0"/>
        </dgm:presLayoutVars>
      </dgm:prSet>
      <dgm:spPr/>
    </dgm:pt>
    <dgm:pt modelId="{859AF4D5-545E-4881-ADAF-1EF9A103C299}" type="pres">
      <dgm:prSet presAssocID="{D598A8D5-0B1F-486B-82C7-20C837773C91}" presName="desTx" presStyleLbl="alignAccFollowNode1" presStyleIdx="3" presStyleCnt="5">
        <dgm:presLayoutVars/>
      </dgm:prSet>
      <dgm:spPr/>
    </dgm:pt>
    <dgm:pt modelId="{AD31A9E3-013E-4C84-9C73-A47E062BC50B}" type="pres">
      <dgm:prSet presAssocID="{62A2AD76-9B83-4292-81B4-C997D9089BA3}" presName="space" presStyleCnt="0"/>
      <dgm:spPr/>
    </dgm:pt>
    <dgm:pt modelId="{691D2972-5E5E-4AF4-ABF5-E51E027C23D9}" type="pres">
      <dgm:prSet presAssocID="{800D16AE-BE7D-47CE-8C2B-654666E5C73F}" presName="composite" presStyleCnt="0"/>
      <dgm:spPr/>
    </dgm:pt>
    <dgm:pt modelId="{D0D90E6E-E28C-4FBA-A7DF-3EF4101842F6}" type="pres">
      <dgm:prSet presAssocID="{800D16AE-BE7D-47CE-8C2B-654666E5C73F}" presName="parTx" presStyleLbl="alignNode1" presStyleIdx="4" presStyleCnt="5">
        <dgm:presLayoutVars>
          <dgm:chMax val="0"/>
          <dgm:chPref val="0"/>
        </dgm:presLayoutVars>
      </dgm:prSet>
      <dgm:spPr/>
    </dgm:pt>
    <dgm:pt modelId="{CA423928-3C8F-4930-AA17-90D99E0FC56D}" type="pres">
      <dgm:prSet presAssocID="{800D16AE-BE7D-47CE-8C2B-654666E5C73F}" presName="desTx" presStyleLbl="alignAccFollowNode1" presStyleIdx="4" presStyleCnt="5">
        <dgm:presLayoutVars/>
      </dgm:prSet>
      <dgm:spPr/>
    </dgm:pt>
  </dgm:ptLst>
  <dgm:cxnLst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6786EF20-9833-4F4B-BFEC-410F094BAA3F}" srcId="{800D16AE-BE7D-47CE-8C2B-654666E5C73F}" destId="{3289935A-36A4-4AE4-BAD3-EF0902203527}" srcOrd="0" destOrd="0" parTransId="{7491A05B-B651-437F-82B1-26B8DF6EB051}" sibTransId="{F54D9A17-0A71-4B9D-B855-5E4C976E8D3F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D5B7842D-4CB4-4E8A-A918-B0DBC8A97852}" srcId="{345C3B8E-D551-44A8-86B3-91DF5E493A02}" destId="{D598A8D5-0B1F-486B-82C7-20C837773C91}" srcOrd="3" destOrd="0" parTransId="{A7418D3C-0D3B-4071-A712-65068EC58CF8}" sibTransId="{62A2AD76-9B83-4292-81B4-C997D9089BA3}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6CDB6241-09FE-48E4-915D-06620019EAE7}" type="presOf" srcId="{800D16AE-BE7D-47CE-8C2B-654666E5C73F}" destId="{D0D90E6E-E28C-4FBA-A7DF-3EF4101842F6}" srcOrd="0" destOrd="0" presId="urn:microsoft.com/office/officeart/2016/7/layout/ChevronBlockProcess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DF0C2A47-091C-4C55-A711-886D3EFE5DF8}" type="presOf" srcId="{3289935A-36A4-4AE4-BAD3-EF0902203527}" destId="{CA423928-3C8F-4930-AA17-90D99E0FC56D}" srcOrd="0" destOrd="0" presId="urn:microsoft.com/office/officeart/2016/7/layout/ChevronBlockProcess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FEEBB089-D007-44F7-B807-D6A765E629F4}" srcId="{345C3B8E-D551-44A8-86B3-91DF5E493A02}" destId="{C7557302-1080-4062-BD53-01E638709AF7}" srcOrd="2" destOrd="0" parTransId="{188D5F10-8B90-4246-817F-E72689340F4D}" sibTransId="{017F8823-34DA-4B51-A8F1-48B3B268E68C}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6E591F93-686F-4FC1-A3DE-C84DD46D235A}" srcId="{345C3B8E-D551-44A8-86B3-91DF5E493A02}" destId="{800D16AE-BE7D-47CE-8C2B-654666E5C73F}" srcOrd="4" destOrd="0" parTransId="{07819CF3-DEA9-4AFB-A493-2486F38076E3}" sibTransId="{6D260AF3-53DD-409D-953F-E54F12664A53}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3" destOrd="0" presId="urn:microsoft.com/office/officeart/2016/7/layout/ChevronBlockProcess"/>
    <dgm:cxn modelId="{3EE8DF7F-476B-4D3C-B9B1-F4B06B5C2CC5}" type="presParOf" srcId="{A93611B4-68FB-4C20-AE18-A6DA7DD7A6CC}" destId="{C9C9D221-CB77-442E-A1E6-CB1316EFEBC7}" srcOrd="4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5" destOrd="0" presId="urn:microsoft.com/office/officeart/2016/7/layout/ChevronBlockProcess"/>
    <dgm:cxn modelId="{7B20704A-58DC-4B0F-8259-5204DEABB047}" type="presParOf" srcId="{A93611B4-68FB-4C20-AE18-A6DA7DD7A6CC}" destId="{4F270C9D-8371-430C-ADAB-272149A905FC}" srcOrd="6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  <dgm:cxn modelId="{BDAB6007-B308-48C2-A871-81F75F82B086}" type="presParOf" srcId="{A93611B4-68FB-4C20-AE18-A6DA7DD7A6CC}" destId="{AD31A9E3-013E-4C84-9C73-A47E062BC50B}" srcOrd="7" destOrd="0" presId="urn:microsoft.com/office/officeart/2016/7/layout/ChevronBlockProcess"/>
    <dgm:cxn modelId="{D8460D38-A97A-4546-A0F5-5BB36A3214B3}" type="presParOf" srcId="{A93611B4-68FB-4C20-AE18-A6DA7DD7A6CC}" destId="{691D2972-5E5E-4AF4-ABF5-E51E027C23D9}" srcOrd="8" destOrd="0" presId="urn:microsoft.com/office/officeart/2016/7/layout/ChevronBlockProcess"/>
    <dgm:cxn modelId="{77EF9B93-6341-4455-BC49-F1C1C79E09EF}" type="presParOf" srcId="{691D2972-5E5E-4AF4-ABF5-E51E027C23D9}" destId="{D0D90E6E-E28C-4FBA-A7DF-3EF4101842F6}" srcOrd="0" destOrd="0" presId="urn:microsoft.com/office/officeart/2016/7/layout/ChevronBlockProcess"/>
    <dgm:cxn modelId="{B0FC4F52-96C5-4408-B070-612AEE71C8D7}" type="presParOf" srcId="{691D2972-5E5E-4AF4-ABF5-E51E027C23D9}" destId="{CA423928-3C8F-4930-AA17-90D99E0FC56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1</a:t>
          </a:r>
          <a:r>
            <a:rPr lang="ru-RU" sz="2100" b="1" kern="1200" dirty="0">
              <a:solidFill>
                <a:schemeClr val="tx1"/>
              </a:solidFill>
            </a:rPr>
            <a:t>.</a:t>
          </a:r>
          <a:endParaRPr lang="en-US" sz="2100" b="1" kern="1200" dirty="0">
            <a:solidFill>
              <a:schemeClr val="tx1"/>
            </a:solidFill>
          </a:endParaRP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Provide an overview of the goals of faculty observation</a:t>
          </a:r>
          <a:r>
            <a:rPr lang="en-US" sz="1800" kern="1200" dirty="0">
              <a:solidFill>
                <a:schemeClr val="tx1"/>
              </a:solidFill>
              <a:latin typeface="Garamond" panose="02020404030301010803"/>
            </a:rPr>
            <a:t> </a:t>
          </a:r>
          <a:endParaRPr lang="en-US" sz="1800" kern="1200" dirty="0">
            <a:solidFill>
              <a:schemeClr val="tx1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  <a:highlight>
                <a:srgbClr val="FFFF00"/>
              </a:highlight>
            </a:rPr>
            <a:t>Moaty-Scott-Robert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Review the contractual requirements for TFOs as part of the larger evaluation process</a:t>
          </a:r>
          <a:endParaRPr lang="en-US" sz="1800" b="1" kern="1200" dirty="0">
            <a:solidFill>
              <a:schemeClr val="tx1"/>
            </a:solidFill>
            <a:highlight>
              <a:srgbClr val="FFFF00"/>
            </a:highlight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highlight>
                <a:srgbClr val="FFFF00"/>
              </a:highlight>
              <a:latin typeface="Garamond" panose="02020404030301010803"/>
            </a:rPr>
            <a:t>Robert-Moaty</a:t>
          </a:r>
          <a:endParaRPr lang="en-US" sz="1800" b="1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315607" y="0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3.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</a:rPr>
            <a:t>Share best practices in faculty observation, focusing on communication and formative </a:t>
          </a:r>
          <a:r>
            <a:rPr lang="en-US" sz="1800" b="0" kern="1200" dirty="0">
              <a:solidFill>
                <a:schemeClr val="tx1"/>
              </a:solidFill>
              <a:latin typeface="Garamond" panose="02020404030301010803"/>
            </a:rPr>
            <a:t>assessment</a:t>
          </a:r>
          <a:endParaRPr lang="en-US" sz="1800" b="1" kern="1200" dirty="0">
            <a:highlight>
              <a:srgbClr val="FFFF00"/>
            </a:highlight>
            <a:latin typeface="Garamond" panose="02020404030301010803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highlight>
                <a:srgbClr val="FFFF00"/>
              </a:highlight>
              <a:latin typeface="Garamond" panose="02020404030301010803"/>
            </a:rPr>
            <a:t>All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315607" y="0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2175500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Communicate difference between in-person and distance learning observation</a:t>
          </a:r>
          <a:endParaRPr lang="en-US" sz="1800" b="1" kern="1200" dirty="0">
            <a:solidFill>
              <a:schemeClr val="tx1"/>
            </a:solidFill>
            <a:highlight>
              <a:srgbClr val="FFFF00"/>
            </a:highlight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highlight>
                <a:srgbClr val="FFFF00"/>
              </a:highlight>
              <a:latin typeface="Garamond" panose="02020404030301010803"/>
            </a:rPr>
            <a:t>Peter-</a:t>
          </a:r>
          <a:r>
            <a:rPr lang="en-US" sz="1800" b="1" kern="1200" dirty="0">
              <a:solidFill>
                <a:schemeClr val="tx1"/>
              </a:solidFill>
              <a:highlight>
                <a:srgbClr val="FFFF00"/>
              </a:highlight>
            </a:rPr>
            <a:t> All</a:t>
          </a:r>
        </a:p>
      </dsp:txBody>
      <dsp:txXfrm>
        <a:off x="2175500" y="190104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5555796" y="182609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5.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Review forms and timelines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highlight>
                <a:srgbClr val="FFFF00"/>
              </a:highlight>
            </a:rPr>
            <a:t>Robert-</a:t>
          </a:r>
          <a:r>
            <a:rPr lang="en-US" sz="1800" b="1" kern="1200" dirty="0" err="1">
              <a:solidFill>
                <a:schemeClr val="tx1"/>
              </a:solidFill>
              <a:highlight>
                <a:srgbClr val="FFFF00"/>
              </a:highlight>
            </a:rPr>
            <a:t>Moaty</a:t>
          </a:r>
          <a:endParaRPr lang="en-US" sz="1800" b="1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5555796" y="1826096"/>
        <a:ext cx="3123798" cy="1628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11584" y="680206"/>
          <a:ext cx="2546490" cy="763947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326" tIns="94326" rIns="94326" bIns="9432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1</a:t>
          </a:r>
        </a:p>
      </dsp:txBody>
      <dsp:txXfrm>
        <a:off x="240768" y="680206"/>
        <a:ext cx="2088122" cy="763947"/>
      </dsp:txXfrm>
    </dsp:sp>
    <dsp:sp modelId="{C933D86E-FF98-47AF-BBE6-FF943C26F2E5}">
      <dsp:nvSpPr>
        <dsp:cNvPr id="0" name=""/>
        <dsp:cNvSpPr/>
      </dsp:nvSpPr>
      <dsp:spPr>
        <a:xfrm>
          <a:off x="11584" y="1444154"/>
          <a:ext cx="2317305" cy="1276673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Faculty Observation from a TFO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11584" y="1444154"/>
        <a:ext cx="2317305" cy="1276673"/>
      </dsp:txXfrm>
    </dsp:sp>
    <dsp:sp modelId="{58E7B49B-9E8B-44CA-A002-7DC671DDC7D1}">
      <dsp:nvSpPr>
        <dsp:cNvPr id="0" name=""/>
        <dsp:cNvSpPr/>
      </dsp:nvSpPr>
      <dsp:spPr>
        <a:xfrm>
          <a:off x="2507831" y="680206"/>
          <a:ext cx="2546490" cy="763947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326" tIns="94326" rIns="94326" bIns="9432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2</a:t>
          </a:r>
        </a:p>
      </dsp:txBody>
      <dsp:txXfrm>
        <a:off x="2737015" y="680206"/>
        <a:ext cx="2088122" cy="763947"/>
      </dsp:txXfrm>
    </dsp:sp>
    <dsp:sp modelId="{E3E31A9B-7B4B-4E18-A0D7-2CB184BAEA72}">
      <dsp:nvSpPr>
        <dsp:cNvPr id="0" name=""/>
        <dsp:cNvSpPr/>
      </dsp:nvSpPr>
      <dsp:spPr>
        <a:xfrm>
          <a:off x="2549774" y="1437221"/>
          <a:ext cx="2317305" cy="1276673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 Evaluations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2549774" y="1437221"/>
        <a:ext cx="2317305" cy="1276673"/>
      </dsp:txXfrm>
    </dsp:sp>
    <dsp:sp modelId="{ADC7B3B5-4122-4F43-BCA3-D7500779245A}">
      <dsp:nvSpPr>
        <dsp:cNvPr id="0" name=""/>
        <dsp:cNvSpPr/>
      </dsp:nvSpPr>
      <dsp:spPr>
        <a:xfrm>
          <a:off x="5004078" y="680206"/>
          <a:ext cx="2546490" cy="763947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326" tIns="94326" rIns="94326" bIns="9432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3</a:t>
          </a:r>
        </a:p>
      </dsp:txBody>
      <dsp:txXfrm>
        <a:off x="5233262" y="680206"/>
        <a:ext cx="2088122" cy="763947"/>
      </dsp:txXfrm>
    </dsp:sp>
    <dsp:sp modelId="{859AF4D5-545E-4881-ADAF-1EF9A103C299}">
      <dsp:nvSpPr>
        <dsp:cNvPr id="0" name=""/>
        <dsp:cNvSpPr/>
      </dsp:nvSpPr>
      <dsp:spPr>
        <a:xfrm>
          <a:off x="5004078" y="1444154"/>
          <a:ext cx="2317305" cy="1276673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Self-Evaluation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5004078" y="1444154"/>
        <a:ext cx="2317305" cy="1276673"/>
      </dsp:txXfrm>
    </dsp:sp>
    <dsp:sp modelId="{D0D90E6E-E28C-4FBA-A7DF-3EF4101842F6}">
      <dsp:nvSpPr>
        <dsp:cNvPr id="0" name=""/>
        <dsp:cNvSpPr/>
      </dsp:nvSpPr>
      <dsp:spPr>
        <a:xfrm>
          <a:off x="7500325" y="680206"/>
          <a:ext cx="2546490" cy="763947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326" tIns="94326" rIns="94326" bIns="9432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4</a:t>
          </a:r>
        </a:p>
      </dsp:txBody>
      <dsp:txXfrm>
        <a:off x="7729509" y="680206"/>
        <a:ext cx="2088122" cy="763947"/>
      </dsp:txXfrm>
    </dsp:sp>
    <dsp:sp modelId="{CA423928-3C8F-4930-AA17-90D99E0FC56D}">
      <dsp:nvSpPr>
        <dsp:cNvPr id="0" name=""/>
        <dsp:cNvSpPr/>
      </dsp:nvSpPr>
      <dsp:spPr>
        <a:xfrm>
          <a:off x="7500325" y="1444154"/>
          <a:ext cx="2317305" cy="1276673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Administrative Evaluation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7500325" y="1444154"/>
        <a:ext cx="2317305" cy="1276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7026"/>
          <a:ext cx="4664075" cy="1072537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24442" y="244722"/>
          <a:ext cx="590472" cy="5898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1043371" y="3401"/>
          <a:ext cx="3376160" cy="107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21" tIns="113621" rIns="113621" bIns="1136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In-person/DE, instructional/non-instructional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043371" y="3401"/>
        <a:ext cx="3376160" cy="1073585"/>
      </dsp:txXfrm>
    </dsp:sp>
    <dsp:sp modelId="{7CF4F8AE-2437-4954-B698-495A078F9E64}">
      <dsp:nvSpPr>
        <dsp:cNvPr id="0" name=""/>
        <dsp:cNvSpPr/>
      </dsp:nvSpPr>
      <dsp:spPr>
        <a:xfrm>
          <a:off x="0" y="1337250"/>
          <a:ext cx="4664075" cy="1072537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324442" y="1578571"/>
          <a:ext cx="590472" cy="5898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1043371" y="1337250"/>
          <a:ext cx="3376160" cy="107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21" tIns="113621" rIns="113621" bIns="1136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solidFill>
                <a:schemeClr val="tx1"/>
              </a:solidFill>
              <a:latin typeface="Garamond" panose="02020404030301010803"/>
              <a:ea typeface="+mn-ea"/>
              <a:cs typeface="+mn-cs"/>
            </a:rPr>
            <a:t>Approaching from the student perspective and then the professional perspective</a:t>
          </a:r>
          <a:endParaRPr lang="ru-RU" sz="2100" b="0" kern="1200" dirty="0">
            <a:solidFill>
              <a:schemeClr val="tx1"/>
            </a:solidFill>
            <a:latin typeface="Garamond" panose="02020404030301010803"/>
            <a:ea typeface="+mn-ea"/>
            <a:cs typeface="+mn-cs"/>
          </a:endParaRPr>
        </a:p>
      </dsp:txBody>
      <dsp:txXfrm>
        <a:off x="1043371" y="1337250"/>
        <a:ext cx="3376160" cy="1073585"/>
      </dsp:txXfrm>
    </dsp:sp>
    <dsp:sp modelId="{362B79DA-BFF8-4895-8DC9-BC10460633E8}">
      <dsp:nvSpPr>
        <dsp:cNvPr id="0" name=""/>
        <dsp:cNvSpPr/>
      </dsp:nvSpPr>
      <dsp:spPr>
        <a:xfrm>
          <a:off x="0" y="2671099"/>
          <a:ext cx="4664075" cy="1072537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324442" y="2912420"/>
          <a:ext cx="590472" cy="5898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1043371" y="2671099"/>
          <a:ext cx="3376160" cy="107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21" tIns="113621" rIns="113621" bIns="1136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Garamond" panose="02020404030301010803"/>
              <a:ea typeface="+mn-ea"/>
              <a:cs typeface="+mn-cs"/>
            </a:rPr>
            <a:t>Consistent and collegial communications</a:t>
          </a:r>
          <a:endParaRPr lang="ru-RU" sz="2100" kern="1200" dirty="0">
            <a:solidFill>
              <a:schemeClr val="tx1"/>
            </a:solidFill>
            <a:latin typeface="Garamond" panose="02020404030301010803"/>
            <a:ea typeface="+mn-ea"/>
            <a:cs typeface="+mn-cs"/>
          </a:endParaRPr>
        </a:p>
      </dsp:txBody>
      <dsp:txXfrm>
        <a:off x="1043371" y="2671099"/>
        <a:ext cx="3376160" cy="1073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1</a:t>
          </a:r>
          <a:r>
            <a:rPr lang="ru-RU" sz="2100" b="1" kern="1200" dirty="0">
              <a:solidFill>
                <a:schemeClr val="tx1"/>
              </a:solidFill>
            </a:rPr>
            <a:t>.</a:t>
          </a:r>
          <a:endParaRPr lang="en-US" sz="2100" b="1" kern="1200" dirty="0">
            <a:solidFill>
              <a:schemeClr val="tx1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Notifications from the Office of Academic Affairs (Sent 9/15/2023)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Garamond" panose="02020404030301010803"/>
              <a:ea typeface="+mn-ea"/>
              <a:cs typeface="+mn-cs"/>
            </a:rPr>
            <a:t>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Initial communications: Welcome email/Tone Setting </a:t>
          </a: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Garamond" panose="02020404030301010803"/>
              <a:ea typeface="+mn-ea"/>
              <a:cs typeface="+mn-cs"/>
            </a:rPr>
            <a:t>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Pre-observation reminders</a:t>
          </a: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2175500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Garamond" panose="02020404030301010803"/>
              <a:ea typeface="+mn-ea"/>
              <a:cs typeface="+mn-cs"/>
            </a:rPr>
            <a:t>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Post-observation communications</a:t>
          </a:r>
        </a:p>
      </dsp:txBody>
      <dsp:txXfrm>
        <a:off x="2175500" y="190104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5570782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Garamond" panose="02020404030301010803"/>
              <a:ea typeface="+mn-ea"/>
              <a:cs typeface="+mn-cs"/>
            </a:rPr>
            <a:t>5.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Post-observation meeting and review</a:t>
          </a:r>
        </a:p>
      </dsp:txBody>
      <dsp:txXfrm>
        <a:off x="5570782" y="1901041"/>
        <a:ext cx="3123798" cy="16289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9290" y="215790"/>
          <a:ext cx="2240807" cy="672242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03" tIns="83003" rIns="83003" bIns="8300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1</a:t>
          </a:r>
        </a:p>
      </dsp:txBody>
      <dsp:txXfrm>
        <a:off x="210963" y="215790"/>
        <a:ext cx="1837461" cy="672242"/>
      </dsp:txXfrm>
    </dsp:sp>
    <dsp:sp modelId="{C933D86E-FF98-47AF-BBE6-FF943C26F2E5}">
      <dsp:nvSpPr>
        <dsp:cNvPr id="0" name=""/>
        <dsp:cNvSpPr/>
      </dsp:nvSpPr>
      <dsp:spPr>
        <a:xfrm>
          <a:off x="9290" y="888032"/>
          <a:ext cx="2039135" cy="2703678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137" tIns="161137" rIns="161137" bIns="322274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Notification from the Office of Academic Affairs by </a:t>
          </a:r>
          <a:r>
            <a:rPr lang="en-US" sz="2400" b="1" kern="1200" dirty="0">
              <a:solidFill>
                <a:srgbClr val="C00000"/>
              </a:solidFill>
            </a:rPr>
            <a:t>3</a:t>
          </a:r>
          <a:r>
            <a:rPr lang="en-US" sz="2400" b="1" kern="1200" baseline="30000" dirty="0">
              <a:solidFill>
                <a:srgbClr val="C00000"/>
              </a:solidFill>
            </a:rPr>
            <a:t>rd</a:t>
          </a:r>
          <a:r>
            <a:rPr lang="en-US" sz="2400" b="1" kern="1200" dirty="0">
              <a:solidFill>
                <a:srgbClr val="C00000"/>
              </a:solidFill>
            </a:rPr>
            <a:t> week. </a:t>
          </a:r>
          <a:endParaRPr lang="en-US" sz="2400" b="1" strike="sngStrike" kern="1200" dirty="0">
            <a:solidFill>
              <a:srgbClr val="C00000"/>
            </a:solidFill>
          </a:endParaRPr>
        </a:p>
      </dsp:txBody>
      <dsp:txXfrm>
        <a:off x="9290" y="888032"/>
        <a:ext cx="2039135" cy="2703678"/>
      </dsp:txXfrm>
    </dsp:sp>
    <dsp:sp modelId="{4C51B959-D888-4E7E-850B-D41D6FF95010}">
      <dsp:nvSpPr>
        <dsp:cNvPr id="0" name=""/>
        <dsp:cNvSpPr/>
      </dsp:nvSpPr>
      <dsp:spPr>
        <a:xfrm>
          <a:off x="2195138" y="215790"/>
          <a:ext cx="2240807" cy="672242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03" tIns="83003" rIns="83003" bIns="8300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</a:t>
          </a:r>
        </a:p>
      </dsp:txBody>
      <dsp:txXfrm>
        <a:off x="2396811" y="215790"/>
        <a:ext cx="1837461" cy="672242"/>
      </dsp:txXfrm>
    </dsp:sp>
    <dsp:sp modelId="{FDDBB08E-3151-4A8F-907C-572DAA80C5C0}">
      <dsp:nvSpPr>
        <dsp:cNvPr id="0" name=""/>
        <dsp:cNvSpPr/>
      </dsp:nvSpPr>
      <dsp:spPr>
        <a:xfrm>
          <a:off x="2195138" y="888032"/>
          <a:ext cx="2039135" cy="270367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61137" tIns="161137" rIns="161137" bIns="322274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2">
                  <a:lumMod val="25000"/>
                </a:schemeClr>
              </a:solidFill>
            </a:rPr>
            <a:t>Evaluatees</a:t>
          </a:r>
          <a:r>
            <a:rPr lang="en-US" sz="2400" kern="1200" dirty="0">
              <a:solidFill>
                <a:schemeClr val="bg2">
                  <a:lumMod val="25000"/>
                </a:schemeClr>
              </a:solidFill>
            </a:rPr>
            <a:t> reach out to TFOs on the list by </a:t>
          </a:r>
          <a:r>
            <a:rPr lang="en-US" sz="2400" b="1" kern="1200" dirty="0">
              <a:solidFill>
                <a:srgbClr val="C00000"/>
              </a:solidFill>
            </a:rPr>
            <a:t>4</a:t>
          </a:r>
          <a:r>
            <a:rPr lang="en-US" sz="2400" b="1" kern="1200" baseline="30000" dirty="0">
              <a:solidFill>
                <a:srgbClr val="C00000"/>
              </a:solidFill>
            </a:rPr>
            <a:t>th</a:t>
          </a:r>
          <a:r>
            <a:rPr lang="en-US" sz="2400" b="1" kern="1200" dirty="0">
              <a:solidFill>
                <a:srgbClr val="C00000"/>
              </a:solidFill>
            </a:rPr>
            <a:t> week. </a:t>
          </a:r>
        </a:p>
      </dsp:txBody>
      <dsp:txXfrm>
        <a:off x="2195138" y="888032"/>
        <a:ext cx="2039135" cy="2703678"/>
      </dsp:txXfrm>
    </dsp:sp>
    <dsp:sp modelId="{58E7B49B-9E8B-44CA-A002-7DC671DDC7D1}">
      <dsp:nvSpPr>
        <dsp:cNvPr id="0" name=""/>
        <dsp:cNvSpPr/>
      </dsp:nvSpPr>
      <dsp:spPr>
        <a:xfrm>
          <a:off x="4380986" y="215790"/>
          <a:ext cx="2240807" cy="672242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03" tIns="83003" rIns="83003" bIns="8300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</a:t>
          </a:r>
        </a:p>
      </dsp:txBody>
      <dsp:txXfrm>
        <a:off x="4582659" y="215790"/>
        <a:ext cx="1837461" cy="672242"/>
      </dsp:txXfrm>
    </dsp:sp>
    <dsp:sp modelId="{E3E31A9B-7B4B-4E18-A0D7-2CB184BAEA72}">
      <dsp:nvSpPr>
        <dsp:cNvPr id="0" name=""/>
        <dsp:cNvSpPr/>
      </dsp:nvSpPr>
      <dsp:spPr>
        <a:xfrm>
          <a:off x="4380986" y="888032"/>
          <a:ext cx="2039135" cy="2703678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137" tIns="161137" rIns="161137" bIns="322274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Set up timeline for evaluation process - </a:t>
          </a:r>
          <a:r>
            <a:rPr lang="en-US" sz="2400" b="1" kern="1200" dirty="0">
              <a:solidFill>
                <a:srgbClr val="C00000"/>
              </a:solidFill>
            </a:rPr>
            <a:t>Week 4-12. </a:t>
          </a:r>
        </a:p>
      </dsp:txBody>
      <dsp:txXfrm>
        <a:off x="4380986" y="888032"/>
        <a:ext cx="2039135" cy="2703678"/>
      </dsp:txXfrm>
    </dsp:sp>
    <dsp:sp modelId="{ADC7B3B5-4122-4F43-BCA3-D7500779245A}">
      <dsp:nvSpPr>
        <dsp:cNvPr id="0" name=""/>
        <dsp:cNvSpPr/>
      </dsp:nvSpPr>
      <dsp:spPr>
        <a:xfrm>
          <a:off x="6566833" y="215790"/>
          <a:ext cx="2240807" cy="672242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03" tIns="83003" rIns="83003" bIns="8300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4</a:t>
          </a:r>
        </a:p>
      </dsp:txBody>
      <dsp:txXfrm>
        <a:off x="6768506" y="215790"/>
        <a:ext cx="1837461" cy="672242"/>
      </dsp:txXfrm>
    </dsp:sp>
    <dsp:sp modelId="{859AF4D5-545E-4881-ADAF-1EF9A103C299}">
      <dsp:nvSpPr>
        <dsp:cNvPr id="0" name=""/>
        <dsp:cNvSpPr/>
      </dsp:nvSpPr>
      <dsp:spPr>
        <a:xfrm>
          <a:off x="6566833" y="888032"/>
          <a:ext cx="2039135" cy="2703678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137" tIns="161137" rIns="161137" bIns="322274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Finalize report and send documents to area dean - </a:t>
          </a:r>
          <a:r>
            <a:rPr lang="en-US" sz="2400" b="1" kern="1200" dirty="0">
              <a:solidFill>
                <a:srgbClr val="C00000"/>
              </a:solidFill>
            </a:rPr>
            <a:t>Week 13-15 </a:t>
          </a:r>
        </a:p>
      </dsp:txBody>
      <dsp:txXfrm>
        <a:off x="6566833" y="888032"/>
        <a:ext cx="2039135" cy="2703678"/>
      </dsp:txXfrm>
    </dsp:sp>
    <dsp:sp modelId="{D0D90E6E-E28C-4FBA-A7DF-3EF4101842F6}">
      <dsp:nvSpPr>
        <dsp:cNvPr id="0" name=""/>
        <dsp:cNvSpPr/>
      </dsp:nvSpPr>
      <dsp:spPr>
        <a:xfrm>
          <a:off x="8752681" y="215790"/>
          <a:ext cx="2240807" cy="672242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03" tIns="83003" rIns="83003" bIns="8300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5</a:t>
          </a:r>
        </a:p>
      </dsp:txBody>
      <dsp:txXfrm>
        <a:off x="8954354" y="215790"/>
        <a:ext cx="1837461" cy="672242"/>
      </dsp:txXfrm>
    </dsp:sp>
    <dsp:sp modelId="{CA423928-3C8F-4930-AA17-90D99E0FC56D}">
      <dsp:nvSpPr>
        <dsp:cNvPr id="0" name=""/>
        <dsp:cNvSpPr/>
      </dsp:nvSpPr>
      <dsp:spPr>
        <a:xfrm>
          <a:off x="8752681" y="888032"/>
          <a:ext cx="2039135" cy="2703678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137" tIns="161137" rIns="161137" bIns="322274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Deans finalize packet to send to Office of Academic Affairs</a:t>
          </a:r>
          <a:r>
            <a:rPr lang="en-US" sz="2400" kern="1200" dirty="0">
              <a:solidFill>
                <a:schemeClr val="tx1"/>
              </a:solidFill>
              <a:latin typeface="Garamond" panose="02020404030301010803"/>
            </a:rPr>
            <a:t> -  </a:t>
          </a:r>
          <a:r>
            <a:rPr lang="en-US" sz="2400" b="1" kern="1200" dirty="0">
              <a:solidFill>
                <a:srgbClr val="C00000"/>
              </a:solidFill>
              <a:latin typeface="Garamond" panose="02020404030301010803"/>
            </a:rPr>
            <a:t>16</a:t>
          </a:r>
          <a:r>
            <a:rPr lang="en-US" sz="2400" b="1" kern="1200" baseline="30000" dirty="0">
              <a:solidFill>
                <a:srgbClr val="C00000"/>
              </a:solidFill>
              <a:latin typeface="Garamond" panose="02020404030301010803"/>
            </a:rPr>
            <a:t>th</a:t>
          </a:r>
          <a:r>
            <a:rPr lang="en-US" sz="2400" b="1" kern="1200" dirty="0">
              <a:solidFill>
                <a:srgbClr val="C00000"/>
              </a:solidFill>
              <a:latin typeface="Garamond" panose="02020404030301010803"/>
            </a:rPr>
            <a:t> week (Dec 13-15, 2023)</a:t>
          </a:r>
          <a:endParaRPr lang="en-US" sz="2400" b="1" kern="1200" dirty="0">
            <a:solidFill>
              <a:srgbClr val="C00000"/>
            </a:solidFill>
            <a:latin typeface="Segoe UI"/>
            <a:cs typeface="Segoe UI"/>
          </a:endParaRPr>
        </a:p>
      </dsp:txBody>
      <dsp:txXfrm>
        <a:off x="8752681" y="888032"/>
        <a:ext cx="2039135" cy="2703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64CF-3664-45D0-9B27-4222DB1A6B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D4AB-B9A2-4248-B31F-8EBC7154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7E720-7243-402E-A0D4-CE3189C951A5}" type="datetimeFigureOut">
              <a:rPr lang="en-US" noProof="0" smtClean="0"/>
              <a:t>9/22/2023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9C73-6CDE-45E2-97F8-E3C5308FA232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Rubric available on TLC homepage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Why so much effort?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What we take for granted in f2f must be explicitly built into DE courses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Much of it not obvious or only obvious from a student's perspective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Rubric is a combination of legal requirements and best practices for learning</a:t>
            </a:r>
            <a:br>
              <a:rPr lang="en-US" dirty="0">
                <a:cs typeface="+mn-lt"/>
              </a:rPr>
            </a:br>
            <a:r>
              <a:rPr lang="en-US" dirty="0">
                <a:cs typeface="Calibri"/>
              </a:rPr>
              <a:t>(example: A4 Organization vs D1 Heading styles)</a:t>
            </a:r>
          </a:p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2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Yes it is a checklist, but it is one of the densest, high quality checklists I've ever seen.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Obviously you can't reduce teaching to a checklist, but as a guide, it is top notch.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93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00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5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0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9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12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Emphasis on part B: Interaction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Types of INSTRUCTOR contact: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Threaded discussion forums within the course management system, with appropriate instructor participation. (“Questions for the instructor” forums are good but should be used in conjunction with other forums.) 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Lectures or introductions in the form of e-lectures to any publisher created material that, combined with other course materials, creates the “virtual equivalent” of the face-to-face class. 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Weekly announcements in the Course Management System 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Timely feedback for student work. 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General email 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VIrtual</a:t>
            </a:r>
            <a:r>
              <a:rPr lang="en-US" dirty="0"/>
              <a:t> Office hours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Types of STUDENT TO STUDENT contact:</a:t>
            </a:r>
          </a:p>
          <a:p>
            <a:pPr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Well crafted discussion groups with meaningful exchange</a:t>
            </a:r>
            <a:endParaRPr lang="en-US" dirty="0">
              <a:cs typeface="Calibri"/>
            </a:endParaRPr>
          </a:p>
          <a:p>
            <a:pPr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Ice breaker intro assignment</a:t>
            </a:r>
            <a:endParaRPr lang="en-US" dirty="0">
              <a:cs typeface="Calibri"/>
            </a:endParaRPr>
          </a:p>
          <a:p>
            <a:pPr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Group projects or assignments</a:t>
            </a:r>
            <a:endParaRPr lang="en-US" dirty="0">
              <a:cs typeface="Calibri" panose="020F0502020204030204"/>
            </a:endParaRPr>
          </a:p>
          <a:p>
            <a:pPr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Have students create and share assignments (videos or other media)</a:t>
            </a:r>
            <a:endParaRPr lang="en-US" dirty="0">
              <a:cs typeface="Calibri" panose="020F0502020204030204"/>
            </a:endParaRPr>
          </a:p>
          <a:p>
            <a:pPr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Q &amp; A guidance session on a specific </a:t>
            </a:r>
            <a:r>
              <a:rPr lang="en-US" dirty="0" err="1"/>
              <a:t>assignmen</a:t>
            </a:r>
            <a:endParaRPr lang="en-US" dirty="0" err="1"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9/22/2023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9/22/2023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gavilan.edu/staff/fplc/tfo/docs/TrainedFacultyObserverHandbook2023.docx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microsoft.com/office/2018/10/relationships/comments" Target="../comments/modernComment_10C_5FED4EFA.xml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5" Type="http://schemas.openxmlformats.org/officeDocument/2006/relationships/hyperlink" Target="https://gavilan-my.sharepoint.com/:b:/g/personal/mfayek_gavilan_edu/EfWPs26sqm1Gg4Op_TrbkPwBtLkCWXx7fpEO0IUzi8pFzw?e=mngALa" TargetMode="External"/><Relationship Id="rId10" Type="http://schemas.microsoft.com/office/2007/relationships/diagramDrawing" Target="../diagrams/drawing5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avilan.edu/staff/fplc/all_documents.php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onlinenetworkofeducators.org/wp-content/uploads/2021/05/CVC_OEI_Course_Design_Rubric_rev_April_2020_ACC_52021.pdf" TargetMode="External"/><Relationship Id="rId5" Type="http://schemas.openxmlformats.org/officeDocument/2006/relationships/hyperlink" Target="http://www.gavilan.edu/staff/fplc/all_documents.php" TargetMode="External"/><Relationship Id="rId4" Type="http://schemas.openxmlformats.org/officeDocument/2006/relationships/hyperlink" Target="https://www.asccc.org/sites/default/files/publications/Principles-Faculty-Evaluation2013_0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gavilan.edu/staff/fplc/all_documents.php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avilan.edu/staff/fplc/PTCoverSheet.do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avilan.edu/committee/senate/docs/2019/5-21-19/DEBestPractices2019_draft.pdf" TargetMode="External"/><Relationship Id="rId5" Type="http://schemas.openxmlformats.org/officeDocument/2006/relationships/hyperlink" Target="https://www.gavilan.edu/staff/tlc/docs/SelfAssessmentChecklist.pdf" TargetMode="External"/><Relationship Id="rId4" Type="http://schemas.openxmlformats.org/officeDocument/2006/relationships/hyperlink" Target="https://onlinenetworkofeducators.org/wp-content/uploads/2021/05/CVC_OEI_Course_Design_Rubric_rev_April_2020_ACC_5202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 fontScale="90000"/>
          </a:bodyPr>
          <a:lstStyle/>
          <a:p>
            <a:r>
              <a:rPr lang="en-US"/>
              <a:t>Faculty Observation</a:t>
            </a:r>
            <a:br>
              <a:rPr lang="en-US"/>
            </a:br>
            <a:r>
              <a:rPr lang="en-US"/>
              <a:t> Training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September 19, 2023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0924"/>
            <a:ext cx="10058400" cy="907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OEI Rubric </a:t>
            </a:r>
            <a:r>
              <a:rPr lang="en-US" b="1" dirty="0">
                <a:solidFill>
                  <a:srgbClr val="C00000"/>
                </a:solidFill>
              </a:rPr>
              <a:t>(Peter)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CE90F-B94D-DF0B-418D-BE8AC6981517}"/>
              </a:ext>
            </a:extLst>
          </p:cNvPr>
          <p:cNvSpPr txBox="1"/>
          <p:nvPr/>
        </p:nvSpPr>
        <p:spPr>
          <a:xfrm>
            <a:off x="1388815" y="1298367"/>
            <a:ext cx="952989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900"/>
              </a:spcBef>
              <a:buClr>
                <a:schemeClr val="accent1"/>
              </a:buClr>
            </a:pPr>
            <a:r>
              <a:rPr lang="en-US" sz="2400" b="1" dirty="0"/>
              <a:t>The OEI Rubric covers best practices in content presentation, student and instructor interaction, assessments, and accessibility, plus our local review will provide guidance and feedback on equity practices -- all proven course design features that support students’ success in your courses. </a:t>
            </a:r>
            <a:r>
              <a:rPr lang="en-US" sz="2400" dirty="0"/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DB775-1721-F8D0-A357-368C33B00A1B}"/>
              </a:ext>
            </a:extLst>
          </p:cNvPr>
          <p:cNvSpPr txBox="1"/>
          <p:nvPr/>
        </p:nvSpPr>
        <p:spPr>
          <a:xfrm>
            <a:off x="1388815" y="3520845"/>
            <a:ext cx="8976219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2400" b="1" i="1" dirty="0"/>
              <a:t>Aligning my course to the CVC-OEI rubric was an eye-opening and transformative process. It helped me not only gain a better (and much-needed) understanding of the student experience but also greatly increased my appreciation for online teaching. From the student side, I continually get comments on how clear and helpful the course material is, and that’s what it’s all about.</a:t>
            </a:r>
          </a:p>
          <a:p>
            <a:pPr algn="just"/>
            <a:r>
              <a:rPr lang="en-US" sz="2400" dirty="0"/>
              <a:t>English Faculty – Ventura College</a:t>
            </a:r>
          </a:p>
        </p:txBody>
      </p:sp>
    </p:spTree>
    <p:extLst>
      <p:ext uri="{BB962C8B-B14F-4D97-AF65-F5344CB8AC3E}">
        <p14:creationId xmlns:p14="http://schemas.microsoft.com/office/powerpoint/2010/main" val="96876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208"/>
            <a:ext cx="10058400" cy="907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Four Areas</a:t>
            </a:r>
            <a:r>
              <a:rPr lang="en-US" dirty="0">
                <a:solidFill>
                  <a:schemeClr val="tx1"/>
                </a:solidFill>
              </a:rPr>
              <a:t> (</a:t>
            </a:r>
            <a:r>
              <a:rPr lang="en-US" b="1">
                <a:solidFill>
                  <a:srgbClr val="C00000"/>
                </a:solidFill>
              </a:rPr>
              <a:t>Peter</a:t>
            </a:r>
            <a:r>
              <a:rPr lang="en-US" dirty="0">
                <a:solidFill>
                  <a:schemeClr val="tx1"/>
                </a:solidFill>
              </a:rPr>
              <a:t>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DB775-1721-F8D0-A357-368C33B00A1B}"/>
              </a:ext>
            </a:extLst>
          </p:cNvPr>
          <p:cNvSpPr txBox="1"/>
          <p:nvPr/>
        </p:nvSpPr>
        <p:spPr>
          <a:xfrm>
            <a:off x="1322664" y="2083531"/>
            <a:ext cx="89762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1" indent="-742950">
              <a:buFont typeface="+mj-lt"/>
              <a:buAutoNum type="alphaUcPeriod"/>
            </a:pPr>
            <a:r>
              <a:rPr lang="en-US" sz="3600"/>
              <a:t>Content Presentation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/>
              <a:t>Interaction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/>
              <a:t>Assessment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/>
              <a:t>Accessibility</a:t>
            </a:r>
          </a:p>
        </p:txBody>
      </p:sp>
    </p:spTree>
    <p:extLst>
      <p:ext uri="{BB962C8B-B14F-4D97-AF65-F5344CB8AC3E}">
        <p14:creationId xmlns:p14="http://schemas.microsoft.com/office/powerpoint/2010/main" val="148168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81708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Effective Communication</a:t>
            </a:r>
            <a:r>
              <a:rPr lang="en-US" b="1" dirty="0">
                <a:solidFill>
                  <a:srgbClr val="C00000"/>
                </a:solidFill>
              </a:rPr>
              <a:t>(Scott-Robert) 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389948"/>
              </p:ext>
            </p:extLst>
          </p:nvPr>
        </p:nvGraphicFramePr>
        <p:xfrm>
          <a:off x="687456" y="2502219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33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 descr="Students grou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10"/>
            <a:ext cx="12191982" cy="6857990"/>
          </a:xfrm>
          <a:prstGeom prst="rect">
            <a:avLst/>
          </a:prstGeom>
          <a:noFill/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352277"/>
            <a:ext cx="4633416" cy="347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Samples of </a:t>
            </a:r>
            <a:r>
              <a:rPr lang="en-US" sz="4000" dirty="0">
                <a:hlinkClick r:id="rId4"/>
              </a:rPr>
              <a:t>Effective Communication (page 9-10) </a:t>
            </a:r>
            <a:r>
              <a:rPr lang="en-US" sz="4000" dirty="0"/>
              <a:t>and Conversation During the Observation Process </a:t>
            </a:r>
            <a:r>
              <a:rPr lang="en-US" sz="4000" b="1" dirty="0">
                <a:solidFill>
                  <a:srgbClr val="C00000"/>
                </a:solidFill>
              </a:rPr>
              <a:t>(Robert)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644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666" y="247670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54" y="642594"/>
            <a:ext cx="1139002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Timeline for Evaluation</a:t>
            </a:r>
            <a:r>
              <a:rPr lang="en-US" sz="4000" u="sng" dirty="0">
                <a:solidFill>
                  <a:schemeClr val="tx1"/>
                </a:solidFill>
              </a:rPr>
              <a:t> -Article 19.A.1:  </a:t>
            </a:r>
            <a:r>
              <a:rPr lang="en-US" sz="4000" b="1" dirty="0">
                <a:solidFill>
                  <a:srgbClr val="C00000"/>
                </a:solidFill>
              </a:rPr>
              <a:t>(Moaty - All)</a:t>
            </a: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314462"/>
              </p:ext>
            </p:extLst>
          </p:nvPr>
        </p:nvGraphicFramePr>
        <p:xfrm>
          <a:off x="509666" y="1873770"/>
          <a:ext cx="11002780" cy="380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093877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D965-3211-0236-8689-8E383D95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 Practices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(Scott-Robert-Others)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DEFF-9ABD-CA93-9ED5-5E81245D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230" y="2014194"/>
            <a:ext cx="9080688" cy="410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1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1352805"/>
            <a:ext cx="4633415" cy="98772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Resources</a:t>
            </a:r>
          </a:p>
        </p:txBody>
      </p:sp>
      <p:pic>
        <p:nvPicPr>
          <p:cNvPr id="20" name="Picture Placeholder 19" descr="People with laptops">
            <a:extLst>
              <a:ext uri="{FF2B5EF4-FFF2-40B4-BE49-F238E27FC236}">
                <a16:creationId xmlns:a16="http://schemas.microsoft.com/office/drawing/2014/main" id="{207ED264-415A-4EAC-861D-E08C035154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10" y="311239"/>
            <a:ext cx="12192000" cy="6858000"/>
          </a:xfr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88F70F9-BF03-458B-85E9-14F5321281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600588"/>
            <a:ext cx="4633415" cy="2824398"/>
          </a:xfrm>
        </p:spPr>
        <p:txBody>
          <a:bodyPr>
            <a:normAutofit fontScale="92500"/>
          </a:bodyPr>
          <a:lstStyle/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Senate White paper: </a:t>
            </a:r>
            <a:r>
              <a:rPr lang="en-US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https://www.asccc.org/sites/default/files/publications/Principles-Faculty-Evaluation2013_0.pdf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observation forms: </a:t>
            </a:r>
            <a:r>
              <a:rPr lang="en-US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http://www.gavilan.edu/staff/fplc/all_documents.php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OEI Course Design Rubric:</a:t>
            </a:r>
            <a:r>
              <a:rPr lang="en-US" sz="18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https://onlinenetworkofeducators.org/wp-content/uploads/2021/05/CVC_OEI_Course_Design_Rubric_rev_April_2020_ACC_52021.pdf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u="sng" dirty="0">
              <a:solidFill>
                <a:srgbClr val="C0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Laptop and notebook on the table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3600" cap="all" spc="-100"/>
              <a:t>Thank You! </a:t>
            </a:r>
            <a:br>
              <a:rPr lang="en-US" sz="3600" cap="all" spc="-100"/>
            </a:br>
            <a:br>
              <a:rPr lang="en-US" sz="3600" cap="all" spc="-100"/>
            </a:br>
            <a:r>
              <a:rPr lang="en-US" sz="3600" cap="all" spc="-100"/>
              <a:t>You are an official TFO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B761-DD6A-43A0-8600-88D390E1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6055" y="4072362"/>
            <a:ext cx="4775075" cy="4778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spc="80">
                <a:solidFill>
                  <a:schemeClr val="tx1">
                    <a:lumMod val="75000"/>
                  </a:schemeClr>
                </a:solidFill>
              </a:rPr>
              <a:t>Please feel free to contact any of the presenters with questions </a:t>
            </a: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Young man is writing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143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Key Contacts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2189527"/>
            <a:ext cx="4602152" cy="3829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5900" indent="-215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5900" indent="-215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5900" indent="-215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Moaty Fayek, VPAA</a:t>
            </a:r>
          </a:p>
          <a:p>
            <a:pPr marL="215900" indent="-215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Robert Overson, GCFA President/AEC Faculty</a:t>
            </a:r>
          </a:p>
          <a:p>
            <a:pPr marL="215900" indent="-215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Scott Sandler, PL Liaison/English Faculty</a:t>
            </a:r>
          </a:p>
          <a:p>
            <a:pPr marL="215900" indent="-215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Sabrina Lawrence, Distance Education Coordinator</a:t>
            </a:r>
          </a:p>
          <a:p>
            <a:pPr marL="215900" indent="-215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John Lawton-Haehl, Theater Faculty</a:t>
            </a:r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oup of people work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Session Objectives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701847"/>
              </p:ext>
            </p:extLst>
          </p:nvPr>
        </p:nvGraphicFramePr>
        <p:xfrm>
          <a:off x="685799" y="201847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0924"/>
            <a:ext cx="10058400" cy="9074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Why Conduct Faculty Observations </a:t>
            </a:r>
            <a:r>
              <a:rPr lang="en-US" sz="4000" b="1" dirty="0">
                <a:solidFill>
                  <a:srgbClr val="C00000"/>
                </a:solidFill>
              </a:rPr>
              <a:t>(Moaty)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04DE4-D91C-08CD-F04C-7EBE26353137}"/>
              </a:ext>
            </a:extLst>
          </p:cNvPr>
          <p:cNvSpPr txBox="1"/>
          <p:nvPr/>
        </p:nvSpPr>
        <p:spPr>
          <a:xfrm>
            <a:off x="773905" y="1600200"/>
            <a:ext cx="43838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dirty="0">
              <a:latin typeface="Arial Narrow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B06B9-271A-C2AD-61C1-2F463EBEA068}"/>
              </a:ext>
            </a:extLst>
          </p:cNvPr>
          <p:cNvSpPr txBox="1"/>
          <p:nvPr/>
        </p:nvSpPr>
        <p:spPr>
          <a:xfrm>
            <a:off x="1062674" y="1179893"/>
            <a:ext cx="9987566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ea typeface="+mn-lt"/>
                <a:cs typeface="+mn-lt"/>
              </a:rPr>
              <a:t>Article 19</a:t>
            </a:r>
            <a:endParaRPr lang="en-US" dirty="0"/>
          </a:p>
          <a:p>
            <a:pPr algn="just"/>
            <a:endParaRPr lang="en-US" sz="2400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To </a:t>
            </a:r>
            <a:r>
              <a:rPr lang="en-US" sz="2400" b="1" dirty="0">
                <a:ea typeface="+mn-lt"/>
                <a:cs typeface="+mn-lt"/>
              </a:rPr>
              <a:t>measure the effectiveness</a:t>
            </a:r>
            <a:r>
              <a:rPr lang="en-US" sz="2400" dirty="0">
                <a:ea typeface="+mn-lt"/>
                <a:cs typeface="+mn-lt"/>
              </a:rPr>
              <a:t> of faculty performance and to identify those areas needing improvement and </a:t>
            </a:r>
            <a:r>
              <a:rPr lang="en-US" sz="2400" b="1" dirty="0">
                <a:ea typeface="+mn-lt"/>
                <a:cs typeface="+mn-lt"/>
              </a:rPr>
              <a:t>provide assistance</a:t>
            </a:r>
            <a:r>
              <a:rPr lang="en-US" sz="2400" dirty="0">
                <a:ea typeface="+mn-lt"/>
                <a:cs typeface="+mn-lt"/>
              </a:rPr>
              <a:t> for improved faculty performance. 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To encourage continued </a:t>
            </a:r>
            <a:r>
              <a:rPr lang="en-US" sz="2400" b="1" dirty="0">
                <a:ea typeface="+mn-lt"/>
                <a:cs typeface="+mn-lt"/>
              </a:rPr>
              <a:t>growth </a:t>
            </a:r>
            <a:r>
              <a:rPr lang="en-US" sz="2400" dirty="0">
                <a:ea typeface="+mn-lt"/>
                <a:cs typeface="+mn-lt"/>
              </a:rPr>
              <a:t>in teaching and learning, campus and departmental relationships, and participation in the College governance. 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To ensure </a:t>
            </a:r>
            <a:r>
              <a:rPr lang="en-US" sz="2400" b="1" dirty="0">
                <a:ea typeface="+mn-lt"/>
                <a:cs typeface="+mn-lt"/>
              </a:rPr>
              <a:t>compliance </a:t>
            </a:r>
            <a:r>
              <a:rPr lang="en-US" sz="2400" dirty="0">
                <a:ea typeface="+mn-lt"/>
                <a:cs typeface="+mn-lt"/>
              </a:rPr>
              <a:t>with District, State, and Federal accreditation policies and standards. 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To provide reasonable criteria for granting </a:t>
            </a:r>
            <a:r>
              <a:rPr lang="en-US" sz="2400" b="1" dirty="0">
                <a:ea typeface="+mn-lt"/>
                <a:cs typeface="+mn-lt"/>
              </a:rPr>
              <a:t>reappointment </a:t>
            </a:r>
            <a:r>
              <a:rPr lang="en-US" sz="2400" dirty="0">
                <a:ea typeface="+mn-lt"/>
                <a:cs typeface="+mn-lt"/>
              </a:rPr>
              <a:t>and/or </a:t>
            </a:r>
            <a:r>
              <a:rPr lang="en-US" sz="2400" b="1" dirty="0">
                <a:ea typeface="+mn-lt"/>
                <a:cs typeface="+mn-lt"/>
              </a:rPr>
              <a:t>permanent and continuing status.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758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390924"/>
            <a:ext cx="11008403" cy="9074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The Big Picture – It is a Positive Process </a:t>
            </a:r>
            <a:r>
              <a:rPr lang="en-US" sz="3600" b="1" dirty="0">
                <a:solidFill>
                  <a:srgbClr val="C00000"/>
                </a:solidFill>
              </a:rPr>
              <a:t>(Scott-Moaty)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CE90F-B94D-DF0B-418D-BE8AC6981517}"/>
              </a:ext>
            </a:extLst>
          </p:cNvPr>
          <p:cNvSpPr txBox="1"/>
          <p:nvPr/>
        </p:nvSpPr>
        <p:spPr>
          <a:xfrm>
            <a:off x="700093" y="1372794"/>
            <a:ext cx="5214718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Institutional Improvement.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 Engage in Constructive Conversations.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Focus on Growth and Development.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Supportive Feedback.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Recognize Diversity and Inclusivity.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Promote Mentoring and Peer Collaboration.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Emphasize Student Learning Outcomes.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Support Our Colleague.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9505A-9120-9FD7-C36B-90CFAFAA0113}"/>
              </a:ext>
            </a:extLst>
          </p:cNvPr>
          <p:cNvSpPr txBox="1"/>
          <p:nvPr/>
        </p:nvSpPr>
        <p:spPr>
          <a:xfrm>
            <a:off x="6419850" y="1372794"/>
            <a:ext cx="5214718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Support Our Colleague.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Be a Resource for One another.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Learn from each Other.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Share appreciation with one another.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Conversation about shared practices.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Appreciation of Inquiry.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Continuous Improvement.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A8680-C9EE-F7C6-9250-66D11D440B10}"/>
              </a:ext>
            </a:extLst>
          </p:cNvPr>
          <p:cNvSpPr txBox="1"/>
          <p:nvPr/>
        </p:nvSpPr>
        <p:spPr>
          <a:xfrm>
            <a:off x="626165" y="5664302"/>
            <a:ext cx="10577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buClr>
                <a:schemeClr val="accent1"/>
              </a:buClr>
            </a:pPr>
            <a:r>
              <a:rPr 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promote excellence in student learning</a:t>
            </a:r>
            <a:endParaRPr lang="en-US" sz="3200" b="1" i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8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Evaluation Components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(Moaty-Robert-Scott)</a:t>
            </a: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508196"/>
              </p:ext>
            </p:extLst>
          </p:nvPr>
        </p:nvGraphicFramePr>
        <p:xfrm>
          <a:off x="1066800" y="1854545"/>
          <a:ext cx="10058400" cy="3401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78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tudents discuss something">
            <a:extLst>
              <a:ext uri="{FF2B5EF4-FFF2-40B4-BE49-F238E27FC236}">
                <a16:creationId xmlns:a16="http://schemas.microsoft.com/office/drawing/2014/main" id="{1EF7692A-5CA9-4710-B9F3-81C8F9C643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9BAC94-6EE6-4C8D-8140-D4B8F6CF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Cover Sheet and Compensation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52AEF0-6B6A-4BB0-A115-57B4A698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137" y="2538920"/>
            <a:ext cx="4400983" cy="3480066"/>
          </a:xfrm>
        </p:spPr>
        <p:txBody>
          <a:bodyPr vert="horz" lIns="91440" tIns="45720" rIns="91440" bIns="45720" rtlCol="0">
            <a:no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Check off choice of compensations or FLEX</a:t>
            </a:r>
          </a:p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Indicate if a follow-up administrative observation is needed</a:t>
            </a:r>
          </a:p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Include with signed observation forms in packet sent to the area dean</a:t>
            </a:r>
          </a:p>
        </p:txBody>
      </p:sp>
    </p:spTree>
    <p:extLst>
      <p:ext uri="{BB962C8B-B14F-4D97-AF65-F5344CB8AC3E}">
        <p14:creationId xmlns:p14="http://schemas.microsoft.com/office/powerpoint/2010/main" val="382240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37" y="580450"/>
            <a:ext cx="10491926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Expectations and Understanding(</a:t>
            </a:r>
            <a:r>
              <a:rPr lang="en-US" b="1" dirty="0">
                <a:solidFill>
                  <a:srgbClr val="C00000"/>
                </a:solidFill>
              </a:rPr>
              <a:t>Peter-Robert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5" name="Picture Placeholder 14" descr="Man and woman discuss something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3990580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an shows something on the laptop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238125"/>
            <a:ext cx="7682219" cy="63817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493464"/>
            <a:ext cx="3144774" cy="1471930"/>
          </a:xfrm>
        </p:spPr>
        <p:txBody>
          <a:bodyPr/>
          <a:lstStyle/>
          <a:p>
            <a:r>
              <a:rPr lang="en-US" dirty="0"/>
              <a:t>Understanding Distance Ed </a:t>
            </a:r>
            <a:r>
              <a:rPr lang="en-US" b="1" dirty="0">
                <a:solidFill>
                  <a:srgbClr val="C00000"/>
                </a:solidFill>
              </a:rPr>
              <a:t>(Peter)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114481"/>
            <a:ext cx="3144774" cy="42500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5900" indent="-2159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Using the student view</a:t>
            </a:r>
            <a:endParaRPr lang="en-US"/>
          </a:p>
          <a:p>
            <a:pPr marL="215900" indent="-2159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Interactive discussion around assessment and interaction with instructor as it relates to effective contact</a:t>
            </a:r>
          </a:p>
          <a:p>
            <a:pPr marL="215900" indent="-2159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i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OEI rubric for best practices</a:t>
            </a:r>
            <a:r>
              <a:rPr lang="en-US" sz="1600" b="1" i="1" dirty="0"/>
              <a:t> (</a:t>
            </a:r>
            <a:r>
              <a:rPr lang="en-US" sz="1600" b="1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page</a:t>
            </a:r>
            <a:r>
              <a:rPr lang="en-US" sz="1600" b="1" i="1" dirty="0"/>
              <a:t>)</a:t>
            </a:r>
          </a:p>
          <a:p>
            <a:pPr marL="215900" indent="-2159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i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Gavilan College Senate’s best practices.</a:t>
            </a:r>
            <a:endParaRPr lang="en-US" sz="1600" b="1" i="1" dirty="0"/>
          </a:p>
          <a:p>
            <a:pPr marL="215900" indent="-2159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Gav goal is to have online courses awarded “Quality Reviewed” status for inclusion on “Exchange”</a:t>
            </a:r>
          </a:p>
          <a:p>
            <a:pPr marL="215900" indent="-2159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Encouraging ongoing professional learning and mentoring</a:t>
            </a:r>
          </a:p>
        </p:txBody>
      </p:sp>
    </p:spTree>
    <p:extLst>
      <p:ext uri="{BB962C8B-B14F-4D97-AF65-F5344CB8AC3E}">
        <p14:creationId xmlns:p14="http://schemas.microsoft.com/office/powerpoint/2010/main" val="707235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bf839e3-64a1-4d73-9d46-3415d92304a4" xsi:nil="true"/>
    <lcf76f155ced4ddcb4097134ff3c332f xmlns="dbf839e3-64a1-4d73-9d46-3415d92304a4">
      <Terms xmlns="http://schemas.microsoft.com/office/infopath/2007/PartnerControls"/>
    </lcf76f155ced4ddcb4097134ff3c332f>
    <TaxCatchAll xmlns="04874ff2-83f5-4125-8153-709b67fc7f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F731D71CAE7479F179395780E1C49" ma:contentTypeVersion="16" ma:contentTypeDescription="Create a new document." ma:contentTypeScope="" ma:versionID="b540fdcfc9e85cd4b3e0379ac51cfa20">
  <xsd:schema xmlns:xsd="http://www.w3.org/2001/XMLSchema" xmlns:xs="http://www.w3.org/2001/XMLSchema" xmlns:p="http://schemas.microsoft.com/office/2006/metadata/properties" xmlns:ns2="04874ff2-83f5-4125-8153-709b67fc7f74" xmlns:ns3="dbf839e3-64a1-4d73-9d46-3415d92304a4" targetNamespace="http://schemas.microsoft.com/office/2006/metadata/properties" ma:root="true" ma:fieldsID="e25f47e27e57a0e8cf3e6679d2cdf53c" ns2:_="" ns3:_="">
    <xsd:import namespace="04874ff2-83f5-4125-8153-709b67fc7f74"/>
    <xsd:import namespace="dbf839e3-64a1-4d73-9d46-3415d92304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74ff2-83f5-4125-8153-709b67fc7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3ff3aa-8abc-4a79-8d8f-3f15750d066a}" ma:internalName="TaxCatchAll" ma:showField="CatchAllData" ma:web="04874ff2-83f5-4125-8153-709b67fc7f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839e3-64a1-4d73-9d46-3415d92304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cdbd09-164b-4198-b266-a975748251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E4A76-0180-4CD0-B081-82F74A336136}">
  <ds:schemaRefs>
    <ds:schemaRef ds:uri="04874ff2-83f5-4125-8153-709b67fc7f74"/>
    <ds:schemaRef ds:uri="dbf839e3-64a1-4d73-9d46-3415d92304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71918B-AEA1-42F9-88E6-EB81B4FC1DA8}">
  <ds:schemaRefs>
    <ds:schemaRef ds:uri="04874ff2-83f5-4125-8153-709b67fc7f74"/>
    <ds:schemaRef ds:uri="dbf839e3-64a1-4d73-9d46-3415d92304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Teach a course presentation</Template>
  <TotalTime>2862</TotalTime>
  <Words>1061</Words>
  <Application>Microsoft Office PowerPoint</Application>
  <PresentationFormat>Widescreen</PresentationFormat>
  <Paragraphs>164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Garamond</vt:lpstr>
      <vt:lpstr>Segoe UI</vt:lpstr>
      <vt:lpstr>Times New Roman</vt:lpstr>
      <vt:lpstr>SavonVTI</vt:lpstr>
      <vt:lpstr>Faculty Observation  Training</vt:lpstr>
      <vt:lpstr>Key Contacts</vt:lpstr>
      <vt:lpstr>Session Objectives</vt:lpstr>
      <vt:lpstr>Why Conduct Faculty Observations (Moaty)</vt:lpstr>
      <vt:lpstr>The Big Picture – It is a Positive Process (Scott-Moaty)</vt:lpstr>
      <vt:lpstr>Evaluation Components (Moaty-Robert-Scott)</vt:lpstr>
      <vt:lpstr>Cover Sheet and Compensation</vt:lpstr>
      <vt:lpstr>Expectations and Understanding(Peter-Robert)</vt:lpstr>
      <vt:lpstr>Understanding Distance Ed (Peter)</vt:lpstr>
      <vt:lpstr>OEI Rubric (Peter)</vt:lpstr>
      <vt:lpstr>Four Areas (Peter):</vt:lpstr>
      <vt:lpstr>Effective Communication(Scott-Robert) </vt:lpstr>
      <vt:lpstr>Samples of Effective Communication (page 9-10) and Conversation During the Observation Process (Robert) </vt:lpstr>
      <vt:lpstr>Timeline for Evaluation -Article 19.A.1:  (Moaty - All)</vt:lpstr>
      <vt:lpstr>Best Practices (Scott-Robert-Others)</vt:lpstr>
      <vt:lpstr>Resources</vt:lpstr>
      <vt:lpstr>Thank You!   You are an official TFO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Observation  Training</dc:title>
  <dc:creator>Pescarmona, Denee</dc:creator>
  <cp:lastModifiedBy>Masey, Victoria</cp:lastModifiedBy>
  <cp:revision>172</cp:revision>
  <dcterms:created xsi:type="dcterms:W3CDTF">2021-09-17T18:17:43Z</dcterms:created>
  <dcterms:modified xsi:type="dcterms:W3CDTF">2023-09-22T18:27:42Z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0x01010012FF731D71CAE7479F179395780E1C49</vt:lpwstr>
  </property>
</Properties>
</file>