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41_E950A6F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omments/modernComment_10C_5FED4EFA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5"/>
  </p:notesMasterIdLst>
  <p:sldIdLst>
    <p:sldId id="260" r:id="rId5"/>
    <p:sldId id="257" r:id="rId6"/>
    <p:sldId id="301" r:id="rId7"/>
    <p:sldId id="326" r:id="rId8"/>
    <p:sldId id="321" r:id="rId9"/>
    <p:sldId id="325" r:id="rId10"/>
    <p:sldId id="327" r:id="rId11"/>
    <p:sldId id="314" r:id="rId12"/>
    <p:sldId id="300" r:id="rId13"/>
    <p:sldId id="324" r:id="rId14"/>
    <p:sldId id="328" r:id="rId15"/>
    <p:sldId id="311" r:id="rId16"/>
    <p:sldId id="296" r:id="rId17"/>
    <p:sldId id="268" r:id="rId18"/>
    <p:sldId id="316" r:id="rId19"/>
    <p:sldId id="323" r:id="rId20"/>
    <p:sldId id="312" r:id="rId21"/>
    <p:sldId id="258" r:id="rId22"/>
    <p:sldId id="329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75FDD9-6566-4D2C-2C49-1BB081CD8EF8}" name="Fayek, Moaty" initials="FM" userId="S::mfayek@gavilan.edu::c8733e53-18e4-4271-9f12-b5fbe998bd4d" providerId="AD"/>
  <p188:author id="{F82488F8-9BA2-3623-658F-6E826E01A4BF}" name="Lawtonhaehl, John" initials="LJ" userId="S::jlawtonhaehl@gavilan.edu::7423c0af-a904-41ab-88de-c9033ba07b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54C46-AB45-80A9-170D-7B3AE23085BA}" v="84" dt="2026-02-21T23:50:18.844"/>
    <p1510:client id="{88294AA7-9EAA-580B-F3A8-0B6608DC661F}" v="245" dt="2026-02-20T01:01:00.637"/>
    <p1510:client id="{DE07F70F-9B4D-5675-17DA-6ED839F7E9CD}" v="14" dt="2026-02-20T01:43:39.736"/>
    <p1510:client id="{F2626599-D943-89A3-194E-0793ABAF681B}" v="139" dt="2026-02-20T01:45:44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0C_5FED4E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791D0C-A4AA-4CF6-A21A-0E0BFE2950A8}" authorId="{0B75FDD9-6566-4D2C-2C49-1BB081CD8EF8}" created="2023-09-08T00:01:53">
    <pc:sldMkLst xmlns:pc="http://schemas.microsoft.com/office/powerpoint/2013/main/command">
      <pc:docMk/>
      <pc:sldMk cId="1609387770" sldId="268"/>
    </pc:sldMkLst>
    <p188:txBody>
      <a:bodyPr/>
      <a:lstStyle/>
      <a:p>
        <a:r>
          <a:rPr lang="en-US"/>
          <a:t>Step 3 also changed.
19.A.1.1.  Actual observations of work performance for all faculty shall take place between the fourth (4th) and the twelfth (12th) weeks of the semester.</a:t>
        </a:r>
      </a:p>
    </p188:txBody>
  </p188:cm>
  <p188:cm id="{55003B2F-2EC6-4FCE-AFED-BF6587375C57}" authorId="{0B75FDD9-6566-4D2C-2C49-1BB081CD8EF8}" created="2023-09-08T00:06:04.21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09387770" sldId="268"/>
      <ac:graphicFrameMk id="37" creationId="{E9190C4C-2B7F-4FE9-96C7-83E23481CB7B}"/>
    </ac:deMkLst>
    <p188:txBody>
      <a:bodyPr/>
      <a:lstStyle/>
      <a:p>
        <a:r>
          <a:rPr lang="en-US"/>
          <a:t>Step 1 Changed:
19.A.1.1.  For part-time faculty, notice of pending routine evaluation will be within the first three (3) weeks of the semester. Non-routine evaluations may be performed at the discretion of the assigned administrator.</a:t>
        </a:r>
      </a:p>
    </p188:txBody>
  </p188:cm>
  <p188:cm id="{8FFDFBE0-119B-47CA-A23B-32CA89C193B7}" authorId="{0B75FDD9-6566-4D2C-2C49-1BB081CD8EF8}" created="2023-09-08T00:07:00.65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09387770" sldId="268"/>
      <ac:graphicFrameMk id="37" creationId="{E9190C4C-2B7F-4FE9-96C7-83E23481CB7B}"/>
    </ac:deMkLst>
    <p188:txBody>
      <a:bodyPr/>
      <a:lstStyle/>
      <a:p>
        <a:r>
          <a:rPr lang="en-US"/>
          <a:t>Step Article 19.A.1.7
Final evaluation packets are due to the Office of Academic Affairs no later than the Friday of the 15th week of instruction.</a:t>
        </a:r>
      </a:p>
    </p188:txBody>
  </p188:cm>
</p188:cmLst>
</file>

<file path=ppt/comments/modernComment_141_E950A6F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452F75-4DB3-487D-A0E2-AE192A68D514}" authorId="{0B75FDD9-6566-4D2C-2C49-1BB081CD8EF8}" created="2023-09-08T00:01:53">
    <pc:sldMkLst xmlns:pc="http://schemas.microsoft.com/office/powerpoint/2013/main/command">
      <pc:docMk/>
      <pc:sldMk cId="1609387770" sldId="268"/>
    </pc:sldMkLst>
    <p188:txBody>
      <a:bodyPr/>
      <a:lstStyle/>
      <a:p>
        <a:r>
          <a:rPr lang="en-US"/>
          <a:t>Step 3 also changed.
19.A.1.1.  Actual observations of work performance for all faculty shall take place between the fourth (4th) and the twelfth (12th) weeks of the semester.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9-18T23:16:10.627" authorId="{F82488F8-9BA2-3623-658F-6E826E01A4BF}"/>
          </p223:rxn>
        </p223:reactions>
      </p:ext>
    </p188:extLst>
  </p188:cm>
  <p188:cm id="{B2EF71D3-CB91-4CD0-A8BB-850061D74921}" authorId="{0B75FDD9-6566-4D2C-2C49-1BB081CD8EF8}" created="2023-09-08T00:06:04.21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14376944" sldId="321"/>
      <ac:graphicFrameMk id="37" creationId="{6120FFB5-E752-9275-821A-7C17DEF3B8C2}"/>
    </ac:deMkLst>
    <p188:txBody>
      <a:bodyPr/>
      <a:lstStyle/>
      <a:p>
        <a:r>
          <a:rPr lang="en-US"/>
          <a:t>Step 1 Changed:
19.A.1.1.  For part-time faculty, notice of pending routine evaluation will be within the first three (3) weeks of the semester. Non-routine evaluations may be performed at the discretion of the assigned administrator.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9-18T23:16:11.940" authorId="{F82488F8-9BA2-3623-658F-6E826E01A4BF}"/>
          </p223:rxn>
        </p223:reactions>
      </p:ext>
    </p188:extLst>
  </p188:cm>
  <p188:cm id="{0CB7A76F-076D-4266-B4EB-39DFD0B912EA}" authorId="{0B75FDD9-6566-4D2C-2C49-1BB081CD8EF8}" created="2023-09-08T00:07:00.65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14376944" sldId="321"/>
      <ac:graphicFrameMk id="37" creationId="{6120FFB5-E752-9275-821A-7C17DEF3B8C2}"/>
    </ac:deMkLst>
    <p188:txBody>
      <a:bodyPr/>
      <a:lstStyle/>
      <a:p>
        <a:r>
          <a:rPr lang="en-US"/>
          <a:t>Step Article 19.A.1.7
Final evaluation packets are due to the Office of Academic Affairs no later than the Friday of the 15th week of instruction.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9-18T23:16:13.518" authorId="{F82488F8-9BA2-3623-658F-6E826E01A4BF}"/>
          </p223:rxn>
        </p223:reactions>
      </p:ext>
    </p188:extLst>
  </p188:cm>
</p188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avilan.edu/staff/fplc/all_documents.php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avilan.edu/staff/fplc/all_documents.ph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ECD561-3DDA-4339-A0FB-4D4E23A40C33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>
              <a:solidFill>
                <a:schemeClr val="bg1"/>
              </a:solidFill>
              <a:latin typeface="Bookman Old Style" panose="02050604050505020204" pitchFamily="18" charset="0"/>
            </a:rPr>
            <a:t>Before</a:t>
          </a:r>
        </a:p>
      </dgm:t>
    </dgm:pt>
    <dgm:pt modelId="{60DCCB75-45EB-47C6-94A1-94B27FCC8637}" type="parTrans" cxnId="{11850DAF-81D0-4D0F-8DA3-41F4796319E4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CB615D6-747F-4B62-84A6-C892895334F1}" type="sibTrans" cxnId="{11850DAF-81D0-4D0F-8DA3-41F4796319E4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CA2F77E-105C-4A2A-A7ED-4AEBB90E9F89}">
      <dgm:prSet custT="1"/>
      <dgm:spPr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83119" tIns="183119" rIns="183119" bIns="366237" numCol="1" spcCol="1270" anchor="t" anchorCtr="0"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1600" b="0" kern="120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Communicate Early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endParaRPr lang="en-US" sz="1600" b="0" kern="1200">
            <a:solidFill>
              <a:prstClr val="white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EAE5C2A0-4800-4ADC-B298-B18AE4915DE8}" type="parTrans" cxnId="{0F26703E-5C72-4291-B531-0477431EAF95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3B6BDF0-AD0E-418C-AFFF-2DEEF88C3D18}" type="sibTrans" cxnId="{0F26703E-5C72-4291-B531-0477431EAF95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D5F5F48-A694-4063-84AE-7BBF03B6473B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>
              <a:solidFill>
                <a:schemeClr val="bg1"/>
              </a:solidFill>
              <a:latin typeface="Bookman Old Style" panose="02050604050505020204" pitchFamily="18" charset="0"/>
            </a:rPr>
            <a:t>During</a:t>
          </a:r>
        </a:p>
      </dgm:t>
    </dgm:pt>
    <dgm:pt modelId="{314D4780-8160-40E1-907E-9803C159DC60}" type="parTrans" cxnId="{E39B97F3-1B8D-4FAD-BC4F-C5C6BEE48426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D6574AA-015E-4065-B9B4-50E304CE399A}" type="sibTrans" cxnId="{E39B97F3-1B8D-4FAD-BC4F-C5C6BEE48426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9CCDC52-A9F5-497B-BC74-486641B631B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83119" tIns="183119" rIns="183119" bIns="366237" numCol="1" spcCol="1270" anchor="t" anchorCtr="0"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Open, considerate, and Specific</a:t>
          </a:r>
        </a:p>
      </dgm:t>
    </dgm:pt>
    <dgm:pt modelId="{ECDD1ED9-49F5-4E58-8C27-D8D04BD28B1C}" type="parTrans" cxnId="{B9E75C83-E877-41DB-80E3-9FA3C9C09A1C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88B27DB-04F0-4A7B-8379-E7BB62B41A9B}" type="sibTrans" cxnId="{B9E75C83-E877-41DB-80E3-9FA3C9C09A1C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7557302-1080-4062-BD53-01E638709AF7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>
              <a:solidFill>
                <a:schemeClr val="bg1"/>
              </a:solidFill>
              <a:latin typeface="Bookman Old Style" panose="02050604050505020204" pitchFamily="18" charset="0"/>
            </a:rPr>
            <a:t>After</a:t>
          </a:r>
        </a:p>
      </dgm:t>
    </dgm:pt>
    <dgm:pt modelId="{188D5F10-8B90-4246-817F-E72689340F4D}" type="parTrans" cxnId="{FEEBB089-D007-44F7-B807-D6A765E629F4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17F8823-34DA-4B51-A8F1-48B3B268E68C}" type="sibTrans" cxnId="{FEEBB089-D007-44F7-B807-D6A765E629F4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BF64D08-516B-4BE9-8175-9E0DCD16CF40}">
      <dgm:prSet custT="1"/>
      <dgm:spPr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83119" tIns="183119" rIns="183119" bIns="366237" numCol="1" spcCol="1270" anchor="t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Communicate Clearly and on Timely-Manner</a:t>
          </a:r>
        </a:p>
      </dgm:t>
    </dgm:pt>
    <dgm:pt modelId="{BB911DA0-67F2-46CD-B3CF-E0FD00B232CE}" type="sibTrans" cxnId="{55AE650D-A026-41AA-B2C6-5FB096179349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ADF6020-CDC3-4402-AD9B-276C3FF76494}" type="parTrans" cxnId="{55AE650D-A026-41AA-B2C6-5FB096179349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3" custScaleY="100000">
        <dgm:presLayoutVars>
          <dgm:chMax val="0"/>
          <dgm:chPref val="0"/>
        </dgm:presLayoutVars>
      </dgm:prSet>
      <dgm:spPr/>
    </dgm:pt>
    <dgm:pt modelId="{C933D86E-FF98-47AF-BBE6-FF943C26F2E5}" type="pres">
      <dgm:prSet presAssocID="{12ECD561-3DDA-4339-A0FB-4D4E23A40C33}" presName="desTx" presStyleLbl="alignAccFollowNode1" presStyleIdx="0" presStyleCnt="3">
        <dgm:presLayoutVars/>
      </dgm:prSet>
      <dgm:spPr>
        <a:xfrm>
          <a:off x="3914" y="858091"/>
          <a:ext cx="2037143" cy="3731815"/>
        </a:xfrm>
        <a:prstGeom prst="rect">
          <a:avLst/>
        </a:prstGeom>
      </dgm:spPr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3" custScaleY="100000">
        <dgm:presLayoutVars>
          <dgm:chMax val="0"/>
          <dgm:chPref val="0"/>
        </dgm:presLayoutVars>
      </dgm:prSet>
      <dgm:spPr/>
    </dgm:pt>
    <dgm:pt modelId="{FDDBB08E-3151-4A8F-907C-572DAA80C5C0}" type="pres">
      <dgm:prSet presAssocID="{ED5F5F48-A694-4063-84AE-7BBF03B6473B}" presName="desTx" presStyleLbl="alignAccFollowNode1" presStyleIdx="1" presStyleCnt="3">
        <dgm:presLayoutVars/>
      </dgm:prSet>
      <dgm:spPr>
        <a:xfrm>
          <a:off x="2187627" y="858091"/>
          <a:ext cx="2037143" cy="3731815"/>
        </a:xfrm>
        <a:prstGeom prst="rect">
          <a:avLst/>
        </a:prstGeom>
      </dgm:spPr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2" presStyleCnt="3" custScaleY="100000">
        <dgm:presLayoutVars>
          <dgm:chMax val="0"/>
          <dgm:chPref val="0"/>
        </dgm:presLayoutVars>
      </dgm:prSet>
      <dgm:spPr/>
    </dgm:pt>
    <dgm:pt modelId="{E3E31A9B-7B4B-4E18-A0D7-2CB184BAEA72}" type="pres">
      <dgm:prSet presAssocID="{C7557302-1080-4062-BD53-01E638709AF7}" presName="desTx" presStyleLbl="alignAccFollowNode1" presStyleIdx="2" presStyleCnt="3">
        <dgm:presLayoutVars/>
      </dgm:prSet>
      <dgm:spPr>
        <a:xfrm>
          <a:off x="4371340" y="858091"/>
          <a:ext cx="2037143" cy="3731815"/>
        </a:xfrm>
        <a:prstGeom prst="rect">
          <a:avLst/>
        </a:prstGeom>
      </dgm:spPr>
    </dgm:pt>
  </dgm:ptLst>
  <dgm:cxnLst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FEEBB089-D007-44F7-B807-D6A765E629F4}" srcId="{345C3B8E-D551-44A8-86B3-91DF5E493A02}" destId="{C7557302-1080-4062-BD53-01E638709AF7}" srcOrd="2" destOrd="0" parTransId="{188D5F10-8B90-4246-817F-E72689340F4D}" sibTransId="{017F8823-34DA-4B51-A8F1-48B3B268E68C}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3" destOrd="0" presId="urn:microsoft.com/office/officeart/2016/7/layout/ChevronBlockProcess"/>
    <dgm:cxn modelId="{3EE8DF7F-476B-4D3C-B9B1-F4B06B5C2CC5}" type="presParOf" srcId="{A93611B4-68FB-4C20-AE18-A6DA7DD7A6CC}" destId="{C9C9D221-CB77-442E-A1E6-CB1316EFEBC7}" srcOrd="4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ECD561-3DDA-4339-A0FB-4D4E23A40C33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b="0">
              <a:latin typeface="Bookman Old Style" panose="02050604050505020204" pitchFamily="18" charset="0"/>
            </a:rPr>
            <a:t>1</a:t>
          </a:r>
        </a:p>
      </dgm:t>
    </dgm:pt>
    <dgm:pt modelId="{60DCCB75-45EB-47C6-94A1-94B27FCC8637}" type="parTrans" cxnId="{11850DAF-81D0-4D0F-8DA3-41F4796319E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6CB615D6-747F-4B62-84A6-C892895334F1}" type="sibTrans" cxnId="{11850DAF-81D0-4D0F-8DA3-41F4796319E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3CA2F77E-105C-4A2A-A7ED-4AEBB90E9F89}">
      <dgm:prSet custT="1"/>
      <dgm:spPr>
        <a:solidFill>
          <a:schemeClr val="tx2">
            <a:lumMod val="75000"/>
            <a:lumOff val="25000"/>
            <a:alpha val="89804"/>
          </a:schemeClr>
        </a:solidFill>
        <a:ln>
          <a:noFill/>
        </a:ln>
      </dgm:spPr>
      <dgm:t>
        <a:bodyPr/>
        <a:lstStyle/>
        <a:p>
          <a:r>
            <a:rPr lang="en-US" sz="1800" b="0">
              <a:solidFill>
                <a:schemeClr val="bg1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Faculty Observation form</a:t>
          </a:r>
          <a:endParaRPr lang="en-US" sz="1800" b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EAE5C2A0-4800-4ADC-B298-B18AE4915DE8}" type="parTrans" cxnId="{0F26703E-5C72-4291-B531-0477431EAF95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13B6BDF0-AD0E-418C-AFFF-2DEEF88C3D18}" type="sibTrans" cxnId="{0F26703E-5C72-4291-B531-0477431EAF95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C7557302-1080-4062-BD53-01E638709AF7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>
              <a:latin typeface="Bookman Old Style" panose="02050604050505020204" pitchFamily="18" charset="0"/>
            </a:rPr>
            <a:t>2</a:t>
          </a:r>
        </a:p>
      </dgm:t>
    </dgm:pt>
    <dgm:pt modelId="{188D5F10-8B90-4246-817F-E72689340F4D}" type="parTrans" cxnId="{FEEBB089-D007-44F7-B807-D6A765E629F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017F8823-34DA-4B51-A8F1-48B3B268E68C}" type="sibTrans" cxnId="{FEEBB089-D007-44F7-B807-D6A765E629F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CBF64D08-516B-4BE9-8175-9E0DCD16CF40}">
      <dgm:prSet custT="1"/>
      <dgm:spPr>
        <a:solidFill>
          <a:schemeClr val="tx2">
            <a:lumMod val="75000"/>
            <a:lumOff val="25000"/>
            <a:alpha val="89804"/>
          </a:schemeClr>
        </a:solidFill>
        <a:ln>
          <a:noFill/>
        </a:ln>
      </dgm:spPr>
      <dgm:t>
        <a:bodyPr/>
        <a:lstStyle/>
        <a:p>
          <a:r>
            <a:rPr lang="en-US" sz="1800" b="0">
              <a:solidFill>
                <a:schemeClr val="bg1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 Evaluations</a:t>
          </a:r>
          <a:endParaRPr lang="en-US" sz="1800" b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DADF6020-CDC3-4402-AD9B-276C3FF76494}" type="parTrans" cxnId="{55AE650D-A026-41AA-B2C6-5FB096179349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BB911DA0-67F2-46CD-B3CF-E0FD00B232CE}" type="sibTrans" cxnId="{55AE650D-A026-41AA-B2C6-5FB096179349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D598A8D5-0B1F-486B-82C7-20C837773C91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>
              <a:latin typeface="Bookman Old Style" panose="02050604050505020204" pitchFamily="18" charset="0"/>
            </a:rPr>
            <a:t>3</a:t>
          </a:r>
        </a:p>
      </dgm:t>
    </dgm:pt>
    <dgm:pt modelId="{A7418D3C-0D3B-4071-A712-65068EC58CF8}" type="parTrans" cxnId="{D5B7842D-4CB4-4E8A-A918-B0DBC8A97852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62A2AD76-9B83-4292-81B4-C997D9089BA3}" type="sibTrans" cxnId="{D5B7842D-4CB4-4E8A-A918-B0DBC8A97852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381D7F76-ACD0-468A-99BF-96F7821A77AC}">
      <dgm:prSet custT="1"/>
      <dgm:spPr>
        <a:solidFill>
          <a:schemeClr val="tx2">
            <a:lumMod val="75000"/>
            <a:lumOff val="25000"/>
            <a:alpha val="89804"/>
          </a:schemeClr>
        </a:solidFill>
        <a:ln>
          <a:noFill/>
        </a:ln>
      </dgm:spPr>
      <dgm:t>
        <a:bodyPr/>
        <a:lstStyle/>
        <a:p>
          <a:r>
            <a:rPr lang="en-US" sz="1800" b="0">
              <a:solidFill>
                <a:schemeClr val="bg1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Self-Evaluation</a:t>
          </a:r>
          <a:endParaRPr lang="en-US" sz="1800" b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4653BD68-732E-42DE-A0C7-3F002981C2FB}" type="parTrans" cxnId="{796EA086-3742-4623-ABBD-4E6FC3DC5D99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22244C34-511A-4D71-900E-7ED93E59D7D2}" type="sibTrans" cxnId="{796EA086-3742-4623-ABBD-4E6FC3DC5D99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800D16AE-BE7D-47CE-8C2B-654666E5C73F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>
              <a:latin typeface="Bookman Old Style" panose="02050604050505020204" pitchFamily="18" charset="0"/>
            </a:rPr>
            <a:t>4</a:t>
          </a:r>
        </a:p>
      </dgm:t>
    </dgm:pt>
    <dgm:pt modelId="{07819CF3-DEA9-4AFB-A493-2486F38076E3}" type="parTrans" cxnId="{6E591F93-686F-4FC1-A3DE-C84DD46D235A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6D260AF3-53DD-409D-953F-E54F12664A53}" type="sibTrans" cxnId="{6E591F93-686F-4FC1-A3DE-C84DD46D235A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3289935A-36A4-4AE4-BAD3-EF0902203527}">
      <dgm:prSet custT="1"/>
      <dgm:spPr>
        <a:solidFill>
          <a:schemeClr val="tx2">
            <a:lumMod val="75000"/>
            <a:lumOff val="25000"/>
            <a:alpha val="89804"/>
          </a:schemeClr>
        </a:solidFill>
        <a:ln>
          <a:noFill/>
        </a:ln>
      </dgm:spPr>
      <dgm:t>
        <a:bodyPr/>
        <a:lstStyle/>
        <a:p>
          <a:r>
            <a:rPr lang="en-US" sz="1800" b="0">
              <a:solidFill>
                <a:schemeClr val="bg1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Administrative Evaluation</a:t>
          </a:r>
          <a:endParaRPr lang="en-US" sz="1800" b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7491A05B-B651-437F-82B1-26B8DF6EB051}" type="parTrans" cxnId="{6786EF20-9833-4F4B-BFEC-410F094BAA3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F54D9A17-0A71-4B9D-B855-5E4C976E8D3F}" type="sibTrans" cxnId="{6786EF20-9833-4F4B-BFEC-410F094BAA3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4">
        <dgm:presLayoutVars>
          <dgm:chMax val="0"/>
          <dgm:chPref val="0"/>
        </dgm:presLayoutVars>
      </dgm:prSet>
      <dgm:spPr/>
    </dgm:pt>
    <dgm:pt modelId="{C933D86E-FF98-47AF-BBE6-FF943C26F2E5}" type="pres">
      <dgm:prSet presAssocID="{12ECD561-3DDA-4339-A0FB-4D4E23A40C33}" presName="desTx" presStyleLbl="alignAccFollowNode1" presStyleIdx="0" presStyleCnt="4">
        <dgm:presLayoutVars/>
      </dgm:prSet>
      <dgm:spPr/>
    </dgm:pt>
    <dgm:pt modelId="{3BB6C0E6-6BBC-48CD-827B-AE4C5F6371E7}" type="pres">
      <dgm:prSet presAssocID="{6CB615D6-747F-4B62-84A6-C892895334F1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1" presStyleCnt="4">
        <dgm:presLayoutVars>
          <dgm:chMax val="0"/>
          <dgm:chPref val="0"/>
        </dgm:presLayoutVars>
      </dgm:prSet>
      <dgm:spPr/>
    </dgm:pt>
    <dgm:pt modelId="{E3E31A9B-7B4B-4E18-A0D7-2CB184BAEA72}" type="pres">
      <dgm:prSet presAssocID="{C7557302-1080-4062-BD53-01E638709AF7}" presName="desTx" presStyleLbl="alignAccFollowNode1" presStyleIdx="1" presStyleCnt="4" custLinFactNeighborX="1810" custLinFactNeighborY="-543">
        <dgm:presLayoutVars/>
      </dgm:prSet>
      <dgm:spPr/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2" presStyleCnt="4">
        <dgm:presLayoutVars>
          <dgm:chMax val="0"/>
          <dgm:chPref val="0"/>
        </dgm:presLayoutVars>
      </dgm:prSet>
      <dgm:spPr/>
    </dgm:pt>
    <dgm:pt modelId="{859AF4D5-545E-4881-ADAF-1EF9A103C299}" type="pres">
      <dgm:prSet presAssocID="{D598A8D5-0B1F-486B-82C7-20C837773C91}" presName="desTx" presStyleLbl="alignAccFollowNode1" presStyleIdx="2" presStyleCnt="4">
        <dgm:presLayoutVars/>
      </dgm:prSet>
      <dgm:spPr/>
    </dgm:pt>
    <dgm:pt modelId="{AD31A9E3-013E-4C84-9C73-A47E062BC50B}" type="pres">
      <dgm:prSet presAssocID="{62A2AD76-9B83-4292-81B4-C997D9089BA3}" presName="space" presStyleCnt="0"/>
      <dgm:spPr/>
    </dgm:pt>
    <dgm:pt modelId="{691D2972-5E5E-4AF4-ABF5-E51E027C23D9}" type="pres">
      <dgm:prSet presAssocID="{800D16AE-BE7D-47CE-8C2B-654666E5C73F}" presName="composite" presStyleCnt="0"/>
      <dgm:spPr/>
    </dgm:pt>
    <dgm:pt modelId="{D0D90E6E-E28C-4FBA-A7DF-3EF4101842F6}" type="pres">
      <dgm:prSet presAssocID="{800D16AE-BE7D-47CE-8C2B-654666E5C73F}" presName="parTx" presStyleLbl="alignNode1" presStyleIdx="3" presStyleCnt="4">
        <dgm:presLayoutVars>
          <dgm:chMax val="0"/>
          <dgm:chPref val="0"/>
        </dgm:presLayoutVars>
      </dgm:prSet>
      <dgm:spPr/>
    </dgm:pt>
    <dgm:pt modelId="{CA423928-3C8F-4930-AA17-90D99E0FC56D}" type="pres">
      <dgm:prSet presAssocID="{800D16AE-BE7D-47CE-8C2B-654666E5C73F}" presName="desTx" presStyleLbl="alignAccFollowNode1" presStyleIdx="3" presStyleCnt="4">
        <dgm:presLayoutVars/>
      </dgm:prSet>
      <dgm:spPr/>
    </dgm:pt>
  </dgm:ptLst>
  <dgm:cxnLst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6786EF20-9833-4F4B-BFEC-410F094BAA3F}" srcId="{800D16AE-BE7D-47CE-8C2B-654666E5C73F}" destId="{3289935A-36A4-4AE4-BAD3-EF0902203527}" srcOrd="0" destOrd="0" parTransId="{7491A05B-B651-437F-82B1-26B8DF6EB051}" sibTransId="{F54D9A17-0A71-4B9D-B855-5E4C976E8D3F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D5B7842D-4CB4-4E8A-A918-B0DBC8A97852}" srcId="{345C3B8E-D551-44A8-86B3-91DF5E493A02}" destId="{D598A8D5-0B1F-486B-82C7-20C837773C91}" srcOrd="2" destOrd="0" parTransId="{A7418D3C-0D3B-4071-A712-65068EC58CF8}" sibTransId="{62A2AD76-9B83-4292-81B4-C997D9089BA3}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6CDB6241-09FE-48E4-915D-06620019EAE7}" type="presOf" srcId="{800D16AE-BE7D-47CE-8C2B-654666E5C73F}" destId="{D0D90E6E-E28C-4FBA-A7DF-3EF4101842F6}" srcOrd="0" destOrd="0" presId="urn:microsoft.com/office/officeart/2016/7/layout/ChevronBlockProcess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DF0C2A47-091C-4C55-A711-886D3EFE5DF8}" type="presOf" srcId="{3289935A-36A4-4AE4-BAD3-EF0902203527}" destId="{CA423928-3C8F-4930-AA17-90D99E0FC56D}" srcOrd="0" destOrd="0" presId="urn:microsoft.com/office/officeart/2016/7/layout/ChevronBlockProcess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FEEBB089-D007-44F7-B807-D6A765E629F4}" srcId="{345C3B8E-D551-44A8-86B3-91DF5E493A02}" destId="{C7557302-1080-4062-BD53-01E638709AF7}" srcOrd="1" destOrd="0" parTransId="{188D5F10-8B90-4246-817F-E72689340F4D}" sibTransId="{017F8823-34DA-4B51-A8F1-48B3B268E68C}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6E591F93-686F-4FC1-A3DE-C84DD46D235A}" srcId="{345C3B8E-D551-44A8-86B3-91DF5E493A02}" destId="{800D16AE-BE7D-47CE-8C2B-654666E5C73F}" srcOrd="3" destOrd="0" parTransId="{07819CF3-DEA9-4AFB-A493-2486F38076E3}" sibTransId="{6D260AF3-53DD-409D-953F-E54F12664A53}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E8DF7F-476B-4D3C-B9B1-F4B06B5C2CC5}" type="presParOf" srcId="{A93611B4-68FB-4C20-AE18-A6DA7DD7A6CC}" destId="{C9C9D221-CB77-442E-A1E6-CB1316EFEBC7}" srcOrd="2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3" destOrd="0" presId="urn:microsoft.com/office/officeart/2016/7/layout/ChevronBlockProcess"/>
    <dgm:cxn modelId="{7B20704A-58DC-4B0F-8259-5204DEABB047}" type="presParOf" srcId="{A93611B4-68FB-4C20-AE18-A6DA7DD7A6CC}" destId="{4F270C9D-8371-430C-ADAB-272149A905FC}" srcOrd="4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  <dgm:cxn modelId="{BDAB6007-B308-48C2-A871-81F75F82B086}" type="presParOf" srcId="{A93611B4-68FB-4C20-AE18-A6DA7DD7A6CC}" destId="{AD31A9E3-013E-4C84-9C73-A47E062BC50B}" srcOrd="5" destOrd="0" presId="urn:microsoft.com/office/officeart/2016/7/layout/ChevronBlockProcess"/>
    <dgm:cxn modelId="{D8460D38-A97A-4546-A0F5-5BB36A3214B3}" type="presParOf" srcId="{A93611B4-68FB-4C20-AE18-A6DA7DD7A6CC}" destId="{691D2972-5E5E-4AF4-ABF5-E51E027C23D9}" srcOrd="6" destOrd="0" presId="urn:microsoft.com/office/officeart/2016/7/layout/ChevronBlockProcess"/>
    <dgm:cxn modelId="{77EF9B93-6341-4455-BC49-F1C1C79E09EF}" type="presParOf" srcId="{691D2972-5E5E-4AF4-ABF5-E51E027C23D9}" destId="{D0D90E6E-E28C-4FBA-A7DF-3EF4101842F6}" srcOrd="0" destOrd="0" presId="urn:microsoft.com/office/officeart/2016/7/layout/ChevronBlockProcess"/>
    <dgm:cxn modelId="{B0FC4F52-96C5-4408-B070-612AEE71C8D7}" type="presParOf" srcId="{691D2972-5E5E-4AF4-ABF5-E51E027C23D9}" destId="{CA423928-3C8F-4930-AA17-90D99E0FC56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ECD561-3DDA-4339-A0FB-4D4E23A40C33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>
              <a:solidFill>
                <a:schemeClr val="bg1"/>
              </a:solidFill>
              <a:latin typeface="Bookman Old Style"/>
            </a:rPr>
            <a:t>1</a:t>
          </a:r>
        </a:p>
      </dgm:t>
    </dgm:pt>
    <dgm:pt modelId="{60DCCB75-45EB-47C6-94A1-94B27FCC8637}" type="parTrans" cxnId="{11850DAF-81D0-4D0F-8DA3-41F4796319E4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CB615D6-747F-4B62-84A6-C892895334F1}" type="sibTrans" cxnId="{11850DAF-81D0-4D0F-8DA3-41F4796319E4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CA2F77E-105C-4A2A-A7ED-4AEBB90E9F89}">
      <dgm:prSet custT="1"/>
      <dgm:spPr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83119" tIns="183119" rIns="183119" bIns="366237" numCol="1" spcCol="1270" anchor="t" anchorCtr="0"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Bookman Old Style"/>
              <a:ea typeface="+mn-ea"/>
              <a:cs typeface="+mn-cs"/>
            </a:rPr>
            <a:t>Notification from the Office of Academic Affairs by 3rd week. </a:t>
          </a:r>
        </a:p>
      </dgm:t>
    </dgm:pt>
    <dgm:pt modelId="{EAE5C2A0-4800-4ADC-B298-B18AE4915DE8}" type="parTrans" cxnId="{0F26703E-5C72-4291-B531-0477431EAF95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3B6BDF0-AD0E-418C-AFFF-2DEEF88C3D18}" type="sibTrans" cxnId="{0F26703E-5C72-4291-B531-0477431EAF95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D5F5F48-A694-4063-84AE-7BBF03B6473B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>
              <a:solidFill>
                <a:schemeClr val="bg1"/>
              </a:solidFill>
              <a:latin typeface="Bookman Old Style"/>
            </a:rPr>
            <a:t>2</a:t>
          </a:r>
        </a:p>
      </dgm:t>
    </dgm:pt>
    <dgm:pt modelId="{314D4780-8160-40E1-907E-9803C159DC60}" type="parTrans" cxnId="{E39B97F3-1B8D-4FAD-BC4F-C5C6BEE48426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D6574AA-015E-4065-B9B4-50E304CE399A}" type="sibTrans" cxnId="{E39B97F3-1B8D-4FAD-BC4F-C5C6BEE48426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9CCDC52-A9F5-497B-BC74-486641B631B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83119" tIns="183119" rIns="183119" bIns="366237" numCol="1" spcCol="1270" anchor="t" anchorCtr="0"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Bookman Old Style"/>
              <a:ea typeface="+mn-ea"/>
              <a:cs typeface="+mn-cs"/>
            </a:rPr>
            <a:t>Evalutees have up to week 8 to select TFOs.</a:t>
          </a:r>
        </a:p>
      </dgm:t>
    </dgm:pt>
    <dgm:pt modelId="{ECDD1ED9-49F5-4E58-8C27-D8D04BD28B1C}" type="parTrans" cxnId="{B9E75C83-E877-41DB-80E3-9FA3C9C09A1C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88B27DB-04F0-4A7B-8379-E7BB62B41A9B}" type="sibTrans" cxnId="{B9E75C83-E877-41DB-80E3-9FA3C9C09A1C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7557302-1080-4062-BD53-01E638709AF7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>
              <a:solidFill>
                <a:schemeClr val="bg1"/>
              </a:solidFill>
              <a:latin typeface="Bookman Old Style"/>
            </a:rPr>
            <a:t>3</a:t>
          </a:r>
        </a:p>
      </dgm:t>
    </dgm:pt>
    <dgm:pt modelId="{188D5F10-8B90-4246-817F-E72689340F4D}" type="parTrans" cxnId="{FEEBB089-D007-44F7-B807-D6A765E629F4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17F8823-34DA-4B51-A8F1-48B3B268E68C}" type="sibTrans" cxnId="{FEEBB089-D007-44F7-B807-D6A765E629F4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BF64D08-516B-4BE9-8175-9E0DCD16CF40}">
      <dgm:prSet custT="1"/>
      <dgm:spPr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83119" tIns="183119" rIns="183119" bIns="366237" numCol="1" spcCol="1270" anchor="t" anchorCtr="0"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Bookman Old Style"/>
              <a:ea typeface="+mn-ea"/>
              <a:cs typeface="+mn-cs"/>
            </a:rPr>
            <a:t>TFO reaches out to the </a:t>
          </a:r>
          <a:r>
            <a:rPr lang="en-US" sz="2000" b="0" kern="1200" err="1">
              <a:latin typeface="Bookman Old Style"/>
              <a:ea typeface="+mn-ea"/>
              <a:cs typeface="+mn-cs"/>
            </a:rPr>
            <a:t>evaluatees</a:t>
          </a:r>
          <a:r>
            <a:rPr lang="en-US" sz="2000" b="0" kern="1200">
              <a:latin typeface="Bookman Old Style"/>
              <a:ea typeface="+mn-ea"/>
              <a:cs typeface="+mn-cs"/>
            </a:rPr>
            <a:t> for classroom observation between Week 4 and 12</a:t>
          </a:r>
        </a:p>
      </dgm:t>
    </dgm:pt>
    <dgm:pt modelId="{DADF6020-CDC3-4402-AD9B-276C3FF76494}" type="parTrans" cxnId="{55AE650D-A026-41AA-B2C6-5FB096179349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B911DA0-67F2-46CD-B3CF-E0FD00B232CE}" type="sibTrans" cxnId="{55AE650D-A026-41AA-B2C6-5FB096179349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598A8D5-0B1F-486B-82C7-20C837773C91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>
              <a:solidFill>
                <a:schemeClr val="bg1"/>
              </a:solidFill>
              <a:latin typeface="Bookman Old Style"/>
            </a:rPr>
            <a:t>4</a:t>
          </a:r>
        </a:p>
      </dgm:t>
    </dgm:pt>
    <dgm:pt modelId="{A7418D3C-0D3B-4071-A712-65068EC58CF8}" type="parTrans" cxnId="{D5B7842D-4CB4-4E8A-A918-B0DBC8A97852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2A2AD76-9B83-4292-81B4-C997D9089BA3}" type="sibTrans" cxnId="{D5B7842D-4CB4-4E8A-A918-B0DBC8A97852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81D7F76-ACD0-468A-99BF-96F7821A77AC}">
      <dgm:prSet custT="1"/>
      <dgm:spPr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83119" tIns="183119" rIns="183119" bIns="366237" numCol="1" spcCol="1270" anchor="t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Bookman Old Style"/>
              <a:ea typeface="+mn-ea"/>
              <a:cs typeface="+mn-cs"/>
            </a:rPr>
            <a:t>Finalize report and send documents to area dean - Week 13-15 </a:t>
          </a:r>
        </a:p>
      </dgm:t>
    </dgm:pt>
    <dgm:pt modelId="{4653BD68-732E-42DE-A0C7-3F002981C2FB}" type="parTrans" cxnId="{796EA086-3742-4623-ABBD-4E6FC3DC5D99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2244C34-511A-4D71-900E-7ED93E59D7D2}" type="sibTrans" cxnId="{796EA086-3742-4623-ABBD-4E6FC3DC5D99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00D16AE-BE7D-47CE-8C2B-654666E5C73F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>
              <a:solidFill>
                <a:schemeClr val="bg1"/>
              </a:solidFill>
              <a:latin typeface="Bookman Old Style"/>
            </a:rPr>
            <a:t>5</a:t>
          </a:r>
        </a:p>
      </dgm:t>
    </dgm:pt>
    <dgm:pt modelId="{07819CF3-DEA9-4AFB-A493-2486F38076E3}" type="parTrans" cxnId="{6E591F93-686F-4FC1-A3DE-C84DD46D235A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D260AF3-53DD-409D-953F-E54F12664A53}" type="sibTrans" cxnId="{6E591F93-686F-4FC1-A3DE-C84DD46D235A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289935A-36A4-4AE4-BAD3-EF0902203527}">
      <dgm:prSet custT="1"/>
      <dgm:spPr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83119" tIns="183119" rIns="183119" bIns="366237" numCol="1" spcCol="1270" anchor="t" anchorCtr="0"/>
        <a:lstStyle/>
        <a:p>
          <a:pPr rtl="0"/>
          <a:r>
            <a:rPr lang="en-US" sz="2000" b="0" kern="1200">
              <a:solidFill>
                <a:schemeClr val="bg1"/>
              </a:solidFill>
              <a:latin typeface="Bookman Old Style"/>
            </a:rPr>
            <a:t>Deans finalize packet to send to Office of Academic Affairs -  15th week </a:t>
          </a:r>
          <a:endParaRPr lang="en-US" sz="2000" b="0" kern="1200">
            <a:solidFill>
              <a:schemeClr val="bg1"/>
            </a:solidFill>
            <a:latin typeface="Bookman Old Style"/>
            <a:cs typeface="Segoe UI"/>
          </a:endParaRPr>
        </a:p>
      </dgm:t>
    </dgm:pt>
    <dgm:pt modelId="{7491A05B-B651-437F-82B1-26B8DF6EB051}" type="parTrans" cxnId="{6786EF20-9833-4F4B-BFEC-410F094BAA3F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54D9A17-0A71-4B9D-B855-5E4C976E8D3F}" type="sibTrans" cxnId="{6786EF20-9833-4F4B-BFEC-410F094BAA3F}">
      <dgm:prSet/>
      <dgm:spPr/>
      <dgm:t>
        <a:bodyPr/>
        <a:lstStyle/>
        <a:p>
          <a:endParaRPr lang="en-US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5">
        <dgm:presLayoutVars>
          <dgm:chMax val="0"/>
          <dgm:chPref val="0"/>
        </dgm:presLayoutVars>
      </dgm:prSet>
      <dgm:spPr/>
    </dgm:pt>
    <dgm:pt modelId="{C933D86E-FF98-47AF-BBE6-FF943C26F2E5}" type="pres">
      <dgm:prSet presAssocID="{12ECD561-3DDA-4339-A0FB-4D4E23A40C33}" presName="desTx" presStyleLbl="alignAccFollowNode1" presStyleIdx="0" presStyleCnt="5">
        <dgm:presLayoutVars/>
      </dgm:prSet>
      <dgm:spPr>
        <a:xfrm>
          <a:off x="3914" y="858091"/>
          <a:ext cx="2037143" cy="3731815"/>
        </a:xfrm>
        <a:prstGeom prst="rect">
          <a:avLst/>
        </a:prstGeom>
      </dgm:spPr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5">
        <dgm:presLayoutVars>
          <dgm:chMax val="0"/>
          <dgm:chPref val="0"/>
        </dgm:presLayoutVars>
      </dgm:prSet>
      <dgm:spPr/>
    </dgm:pt>
    <dgm:pt modelId="{FDDBB08E-3151-4A8F-907C-572DAA80C5C0}" type="pres">
      <dgm:prSet presAssocID="{ED5F5F48-A694-4063-84AE-7BBF03B6473B}" presName="desTx" presStyleLbl="alignAccFollowNode1" presStyleIdx="1" presStyleCnt="5">
        <dgm:presLayoutVars/>
      </dgm:prSet>
      <dgm:spPr>
        <a:xfrm>
          <a:off x="2187627" y="858091"/>
          <a:ext cx="2037143" cy="3731815"/>
        </a:xfrm>
        <a:prstGeom prst="rect">
          <a:avLst/>
        </a:prstGeom>
      </dgm:spPr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2" presStyleCnt="5">
        <dgm:presLayoutVars>
          <dgm:chMax val="0"/>
          <dgm:chPref val="0"/>
        </dgm:presLayoutVars>
      </dgm:prSet>
      <dgm:spPr/>
    </dgm:pt>
    <dgm:pt modelId="{E3E31A9B-7B4B-4E18-A0D7-2CB184BAEA72}" type="pres">
      <dgm:prSet presAssocID="{C7557302-1080-4062-BD53-01E638709AF7}" presName="desTx" presStyleLbl="alignAccFollowNode1" presStyleIdx="2" presStyleCnt="5">
        <dgm:presLayoutVars/>
      </dgm:prSet>
      <dgm:spPr>
        <a:xfrm>
          <a:off x="4371340" y="858091"/>
          <a:ext cx="2037143" cy="3731815"/>
        </a:xfrm>
        <a:prstGeom prst="rect">
          <a:avLst/>
        </a:prstGeom>
      </dgm:spPr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3" presStyleCnt="5">
        <dgm:presLayoutVars>
          <dgm:chMax val="0"/>
          <dgm:chPref val="0"/>
        </dgm:presLayoutVars>
      </dgm:prSet>
      <dgm:spPr/>
    </dgm:pt>
    <dgm:pt modelId="{859AF4D5-545E-4881-ADAF-1EF9A103C299}" type="pres">
      <dgm:prSet presAssocID="{D598A8D5-0B1F-486B-82C7-20C837773C91}" presName="desTx" presStyleLbl="alignAccFollowNode1" presStyleIdx="3" presStyleCnt="5" custScaleY="98015">
        <dgm:presLayoutVars/>
      </dgm:prSet>
      <dgm:spPr>
        <a:xfrm>
          <a:off x="6555053" y="906478"/>
          <a:ext cx="2037143" cy="3672225"/>
        </a:xfrm>
        <a:prstGeom prst="rect">
          <a:avLst/>
        </a:prstGeom>
      </dgm:spPr>
    </dgm:pt>
    <dgm:pt modelId="{AD31A9E3-013E-4C84-9C73-A47E062BC50B}" type="pres">
      <dgm:prSet presAssocID="{62A2AD76-9B83-4292-81B4-C997D9089BA3}" presName="space" presStyleCnt="0"/>
      <dgm:spPr/>
    </dgm:pt>
    <dgm:pt modelId="{691D2972-5E5E-4AF4-ABF5-E51E027C23D9}" type="pres">
      <dgm:prSet presAssocID="{800D16AE-BE7D-47CE-8C2B-654666E5C73F}" presName="composite" presStyleCnt="0"/>
      <dgm:spPr/>
    </dgm:pt>
    <dgm:pt modelId="{D0D90E6E-E28C-4FBA-A7DF-3EF4101842F6}" type="pres">
      <dgm:prSet presAssocID="{800D16AE-BE7D-47CE-8C2B-654666E5C73F}" presName="parTx" presStyleLbl="alignNode1" presStyleIdx="4" presStyleCnt="5">
        <dgm:presLayoutVars>
          <dgm:chMax val="0"/>
          <dgm:chPref val="0"/>
        </dgm:presLayoutVars>
      </dgm:prSet>
      <dgm:spPr/>
    </dgm:pt>
    <dgm:pt modelId="{CA423928-3C8F-4930-AA17-90D99E0FC56D}" type="pres">
      <dgm:prSet presAssocID="{800D16AE-BE7D-47CE-8C2B-654666E5C73F}" presName="desTx" presStyleLbl="alignAccFollowNode1" presStyleIdx="4" presStyleCnt="5">
        <dgm:presLayoutVars/>
      </dgm:prSet>
      <dgm:spPr>
        <a:xfrm>
          <a:off x="8755859" y="809183"/>
          <a:ext cx="2041128" cy="3830944"/>
        </a:xfrm>
        <a:prstGeom prst="rect">
          <a:avLst/>
        </a:prstGeom>
      </dgm:spPr>
    </dgm:pt>
  </dgm:ptLst>
  <dgm:cxnLst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6786EF20-9833-4F4B-BFEC-410F094BAA3F}" srcId="{800D16AE-BE7D-47CE-8C2B-654666E5C73F}" destId="{3289935A-36A4-4AE4-BAD3-EF0902203527}" srcOrd="0" destOrd="0" parTransId="{7491A05B-B651-437F-82B1-26B8DF6EB051}" sibTransId="{F54D9A17-0A71-4B9D-B855-5E4C976E8D3F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D5B7842D-4CB4-4E8A-A918-B0DBC8A97852}" srcId="{345C3B8E-D551-44A8-86B3-91DF5E493A02}" destId="{D598A8D5-0B1F-486B-82C7-20C837773C91}" srcOrd="3" destOrd="0" parTransId="{A7418D3C-0D3B-4071-A712-65068EC58CF8}" sibTransId="{62A2AD76-9B83-4292-81B4-C997D9089BA3}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6CDB6241-09FE-48E4-915D-06620019EAE7}" type="presOf" srcId="{800D16AE-BE7D-47CE-8C2B-654666E5C73F}" destId="{D0D90E6E-E28C-4FBA-A7DF-3EF4101842F6}" srcOrd="0" destOrd="0" presId="urn:microsoft.com/office/officeart/2016/7/layout/ChevronBlockProcess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DF0C2A47-091C-4C55-A711-886D3EFE5DF8}" type="presOf" srcId="{3289935A-36A4-4AE4-BAD3-EF0902203527}" destId="{CA423928-3C8F-4930-AA17-90D99E0FC56D}" srcOrd="0" destOrd="0" presId="urn:microsoft.com/office/officeart/2016/7/layout/ChevronBlockProcess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FEEBB089-D007-44F7-B807-D6A765E629F4}" srcId="{345C3B8E-D551-44A8-86B3-91DF5E493A02}" destId="{C7557302-1080-4062-BD53-01E638709AF7}" srcOrd="2" destOrd="0" parTransId="{188D5F10-8B90-4246-817F-E72689340F4D}" sibTransId="{017F8823-34DA-4B51-A8F1-48B3B268E68C}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6E591F93-686F-4FC1-A3DE-C84DD46D235A}" srcId="{345C3B8E-D551-44A8-86B3-91DF5E493A02}" destId="{800D16AE-BE7D-47CE-8C2B-654666E5C73F}" srcOrd="4" destOrd="0" parTransId="{07819CF3-DEA9-4AFB-A493-2486F38076E3}" sibTransId="{6D260AF3-53DD-409D-953F-E54F12664A53}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3" destOrd="0" presId="urn:microsoft.com/office/officeart/2016/7/layout/ChevronBlockProcess"/>
    <dgm:cxn modelId="{3EE8DF7F-476B-4D3C-B9B1-F4B06B5C2CC5}" type="presParOf" srcId="{A93611B4-68FB-4C20-AE18-A6DA7DD7A6CC}" destId="{C9C9D221-CB77-442E-A1E6-CB1316EFEBC7}" srcOrd="4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5" destOrd="0" presId="urn:microsoft.com/office/officeart/2016/7/layout/ChevronBlockProcess"/>
    <dgm:cxn modelId="{7B20704A-58DC-4B0F-8259-5204DEABB047}" type="presParOf" srcId="{A93611B4-68FB-4C20-AE18-A6DA7DD7A6CC}" destId="{4F270C9D-8371-430C-ADAB-272149A905FC}" srcOrd="6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  <dgm:cxn modelId="{BDAB6007-B308-48C2-A871-81F75F82B086}" type="presParOf" srcId="{A93611B4-68FB-4C20-AE18-A6DA7DD7A6CC}" destId="{AD31A9E3-013E-4C84-9C73-A47E062BC50B}" srcOrd="7" destOrd="0" presId="urn:microsoft.com/office/officeart/2016/7/layout/ChevronBlockProcess"/>
    <dgm:cxn modelId="{D8460D38-A97A-4546-A0F5-5BB36A3214B3}" type="presParOf" srcId="{A93611B4-68FB-4C20-AE18-A6DA7DD7A6CC}" destId="{691D2972-5E5E-4AF4-ABF5-E51E027C23D9}" srcOrd="8" destOrd="0" presId="urn:microsoft.com/office/officeart/2016/7/layout/ChevronBlockProcess"/>
    <dgm:cxn modelId="{77EF9B93-6341-4455-BC49-F1C1C79E09EF}" type="presParOf" srcId="{691D2972-5E5E-4AF4-ABF5-E51E027C23D9}" destId="{D0D90E6E-E28C-4FBA-A7DF-3EF4101842F6}" srcOrd="0" destOrd="0" presId="urn:microsoft.com/office/officeart/2016/7/layout/ChevronBlockProcess"/>
    <dgm:cxn modelId="{B0FC4F52-96C5-4408-B070-612AEE71C8D7}" type="presParOf" srcId="{691D2972-5E5E-4AF4-ABF5-E51E027C23D9}" destId="{CA423928-3C8F-4930-AA17-90D99E0FC56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3975" y="1003150"/>
          <a:ext cx="3701618" cy="1110485"/>
        </a:xfrm>
        <a:prstGeom prst="chevron">
          <a:avLst>
            <a:gd name="adj" fmla="val 3000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14" tIns="137114" rIns="137114" bIns="13711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Bookman Old Style" panose="02050604050505020204" pitchFamily="18" charset="0"/>
            </a:rPr>
            <a:t>Before</a:t>
          </a:r>
        </a:p>
      </dsp:txBody>
      <dsp:txXfrm>
        <a:off x="337121" y="1003150"/>
        <a:ext cx="3035327" cy="1110485"/>
      </dsp:txXfrm>
    </dsp:sp>
    <dsp:sp modelId="{C933D86E-FF98-47AF-BBE6-FF943C26F2E5}">
      <dsp:nvSpPr>
        <dsp:cNvPr id="0" name=""/>
        <dsp:cNvSpPr/>
      </dsp:nvSpPr>
      <dsp:spPr>
        <a:xfrm>
          <a:off x="3975" y="2113636"/>
          <a:ext cx="3368473" cy="1898966"/>
        </a:xfrm>
        <a:prstGeom prst="rect">
          <a:avLst/>
        </a:prstGeom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0" kern="120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Communicate Early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1600" b="0" kern="1200">
            <a:solidFill>
              <a:prstClr val="white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3975" y="2113636"/>
        <a:ext cx="3368473" cy="1898966"/>
      </dsp:txXfrm>
    </dsp:sp>
    <dsp:sp modelId="{4C51B959-D888-4E7E-850B-D41D6FF95010}">
      <dsp:nvSpPr>
        <dsp:cNvPr id="0" name=""/>
        <dsp:cNvSpPr/>
      </dsp:nvSpPr>
      <dsp:spPr>
        <a:xfrm>
          <a:off x="3650580" y="1003150"/>
          <a:ext cx="3701618" cy="1110485"/>
        </a:xfrm>
        <a:prstGeom prst="chevron">
          <a:avLst>
            <a:gd name="adj" fmla="val 3000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14" tIns="137114" rIns="137114" bIns="13711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Bookman Old Style" panose="02050604050505020204" pitchFamily="18" charset="0"/>
            </a:rPr>
            <a:t>During</a:t>
          </a:r>
        </a:p>
      </dsp:txBody>
      <dsp:txXfrm>
        <a:off x="3983726" y="1003150"/>
        <a:ext cx="3035327" cy="1110485"/>
      </dsp:txXfrm>
    </dsp:sp>
    <dsp:sp modelId="{FDDBB08E-3151-4A8F-907C-572DAA80C5C0}">
      <dsp:nvSpPr>
        <dsp:cNvPr id="0" name=""/>
        <dsp:cNvSpPr/>
      </dsp:nvSpPr>
      <dsp:spPr>
        <a:xfrm>
          <a:off x="3650580" y="2113636"/>
          <a:ext cx="3368473" cy="1898966"/>
        </a:xfrm>
        <a:prstGeom prst="rect">
          <a:avLst/>
        </a:prstGeom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Open, considerate, and Specific</a:t>
          </a:r>
        </a:p>
      </dsp:txBody>
      <dsp:txXfrm>
        <a:off x="3650580" y="2113636"/>
        <a:ext cx="3368473" cy="1898966"/>
      </dsp:txXfrm>
    </dsp:sp>
    <dsp:sp modelId="{58E7B49B-9E8B-44CA-A002-7DC671DDC7D1}">
      <dsp:nvSpPr>
        <dsp:cNvPr id="0" name=""/>
        <dsp:cNvSpPr/>
      </dsp:nvSpPr>
      <dsp:spPr>
        <a:xfrm>
          <a:off x="7297185" y="1003150"/>
          <a:ext cx="3701618" cy="1110485"/>
        </a:xfrm>
        <a:prstGeom prst="chevron">
          <a:avLst>
            <a:gd name="adj" fmla="val 3000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14" tIns="137114" rIns="137114" bIns="13711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Bookman Old Style" panose="02050604050505020204" pitchFamily="18" charset="0"/>
            </a:rPr>
            <a:t>After</a:t>
          </a:r>
        </a:p>
      </dsp:txBody>
      <dsp:txXfrm>
        <a:off x="7630331" y="1003150"/>
        <a:ext cx="3035327" cy="1110485"/>
      </dsp:txXfrm>
    </dsp:sp>
    <dsp:sp modelId="{E3E31A9B-7B4B-4E18-A0D7-2CB184BAEA72}">
      <dsp:nvSpPr>
        <dsp:cNvPr id="0" name=""/>
        <dsp:cNvSpPr/>
      </dsp:nvSpPr>
      <dsp:spPr>
        <a:xfrm>
          <a:off x="7297185" y="2113636"/>
          <a:ext cx="3368473" cy="1898966"/>
        </a:xfrm>
        <a:prstGeom prst="rect">
          <a:avLst/>
        </a:prstGeom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Communicate Clearly and on Timely-Manner</a:t>
          </a:r>
        </a:p>
      </dsp:txBody>
      <dsp:txXfrm>
        <a:off x="7297185" y="2113636"/>
        <a:ext cx="3368473" cy="1898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11584" y="680206"/>
          <a:ext cx="2546490" cy="763947"/>
        </a:xfrm>
        <a:prstGeom prst="chevron">
          <a:avLst>
            <a:gd name="adj" fmla="val 3000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326" tIns="94326" rIns="94326" bIns="9432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>
              <a:latin typeface="Bookman Old Style" panose="02050604050505020204" pitchFamily="18" charset="0"/>
            </a:rPr>
            <a:t>1</a:t>
          </a:r>
        </a:p>
      </dsp:txBody>
      <dsp:txXfrm>
        <a:off x="240768" y="680206"/>
        <a:ext cx="2088122" cy="763947"/>
      </dsp:txXfrm>
    </dsp:sp>
    <dsp:sp modelId="{C933D86E-FF98-47AF-BBE6-FF943C26F2E5}">
      <dsp:nvSpPr>
        <dsp:cNvPr id="0" name=""/>
        <dsp:cNvSpPr/>
      </dsp:nvSpPr>
      <dsp:spPr>
        <a:xfrm>
          <a:off x="11584" y="1444154"/>
          <a:ext cx="2317305" cy="1276673"/>
        </a:xfrm>
        <a:prstGeom prst="rect">
          <a:avLst/>
        </a:prstGeom>
        <a:solidFill>
          <a:schemeClr val="tx2">
            <a:lumMod val="75000"/>
            <a:lumOff val="25000"/>
            <a:alpha val="89804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bg1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Faculty Observation form</a:t>
          </a:r>
          <a:endParaRPr lang="en-US" sz="1800" b="0" kern="1200">
            <a:solidFill>
              <a:schemeClr val="bg1"/>
            </a:solidFill>
            <a:latin typeface="Bookman Old Style" panose="02050604050505020204" pitchFamily="18" charset="0"/>
          </a:endParaRPr>
        </a:p>
      </dsp:txBody>
      <dsp:txXfrm>
        <a:off x="11584" y="1444154"/>
        <a:ext cx="2317305" cy="1276673"/>
      </dsp:txXfrm>
    </dsp:sp>
    <dsp:sp modelId="{58E7B49B-9E8B-44CA-A002-7DC671DDC7D1}">
      <dsp:nvSpPr>
        <dsp:cNvPr id="0" name=""/>
        <dsp:cNvSpPr/>
      </dsp:nvSpPr>
      <dsp:spPr>
        <a:xfrm>
          <a:off x="2507831" y="680206"/>
          <a:ext cx="2546490" cy="763947"/>
        </a:xfrm>
        <a:prstGeom prst="chevron">
          <a:avLst>
            <a:gd name="adj" fmla="val 3000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326" tIns="94326" rIns="94326" bIns="9432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Bookman Old Style" panose="02050604050505020204" pitchFamily="18" charset="0"/>
            </a:rPr>
            <a:t>2</a:t>
          </a:r>
        </a:p>
      </dsp:txBody>
      <dsp:txXfrm>
        <a:off x="2737015" y="680206"/>
        <a:ext cx="2088122" cy="763947"/>
      </dsp:txXfrm>
    </dsp:sp>
    <dsp:sp modelId="{E3E31A9B-7B4B-4E18-A0D7-2CB184BAEA72}">
      <dsp:nvSpPr>
        <dsp:cNvPr id="0" name=""/>
        <dsp:cNvSpPr/>
      </dsp:nvSpPr>
      <dsp:spPr>
        <a:xfrm>
          <a:off x="2549774" y="1437221"/>
          <a:ext cx="2317305" cy="1276673"/>
        </a:xfrm>
        <a:prstGeom prst="rect">
          <a:avLst/>
        </a:prstGeom>
        <a:solidFill>
          <a:schemeClr val="tx2">
            <a:lumMod val="75000"/>
            <a:lumOff val="25000"/>
            <a:alpha val="89804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bg1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 Evaluations</a:t>
          </a:r>
          <a:endParaRPr lang="en-US" sz="1800" b="0" kern="1200">
            <a:solidFill>
              <a:schemeClr val="bg1"/>
            </a:solidFill>
            <a:latin typeface="Bookman Old Style" panose="02050604050505020204" pitchFamily="18" charset="0"/>
          </a:endParaRPr>
        </a:p>
      </dsp:txBody>
      <dsp:txXfrm>
        <a:off x="2549774" y="1437221"/>
        <a:ext cx="2317305" cy="1276673"/>
      </dsp:txXfrm>
    </dsp:sp>
    <dsp:sp modelId="{ADC7B3B5-4122-4F43-BCA3-D7500779245A}">
      <dsp:nvSpPr>
        <dsp:cNvPr id="0" name=""/>
        <dsp:cNvSpPr/>
      </dsp:nvSpPr>
      <dsp:spPr>
        <a:xfrm>
          <a:off x="5004078" y="680206"/>
          <a:ext cx="2546490" cy="763947"/>
        </a:xfrm>
        <a:prstGeom prst="chevron">
          <a:avLst>
            <a:gd name="adj" fmla="val 3000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326" tIns="94326" rIns="94326" bIns="9432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Bookman Old Style" panose="02050604050505020204" pitchFamily="18" charset="0"/>
            </a:rPr>
            <a:t>3</a:t>
          </a:r>
        </a:p>
      </dsp:txBody>
      <dsp:txXfrm>
        <a:off x="5233262" y="680206"/>
        <a:ext cx="2088122" cy="763947"/>
      </dsp:txXfrm>
    </dsp:sp>
    <dsp:sp modelId="{859AF4D5-545E-4881-ADAF-1EF9A103C299}">
      <dsp:nvSpPr>
        <dsp:cNvPr id="0" name=""/>
        <dsp:cNvSpPr/>
      </dsp:nvSpPr>
      <dsp:spPr>
        <a:xfrm>
          <a:off x="5004078" y="1444154"/>
          <a:ext cx="2317305" cy="1276673"/>
        </a:xfrm>
        <a:prstGeom prst="rect">
          <a:avLst/>
        </a:prstGeom>
        <a:solidFill>
          <a:schemeClr val="tx2">
            <a:lumMod val="75000"/>
            <a:lumOff val="25000"/>
            <a:alpha val="89804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bg1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Self-Evaluation</a:t>
          </a:r>
          <a:endParaRPr lang="en-US" sz="1800" b="0" kern="1200">
            <a:solidFill>
              <a:schemeClr val="bg1"/>
            </a:solidFill>
            <a:latin typeface="Bookman Old Style" panose="02050604050505020204" pitchFamily="18" charset="0"/>
          </a:endParaRPr>
        </a:p>
      </dsp:txBody>
      <dsp:txXfrm>
        <a:off x="5004078" y="1444154"/>
        <a:ext cx="2317305" cy="1276673"/>
      </dsp:txXfrm>
    </dsp:sp>
    <dsp:sp modelId="{D0D90E6E-E28C-4FBA-A7DF-3EF4101842F6}">
      <dsp:nvSpPr>
        <dsp:cNvPr id="0" name=""/>
        <dsp:cNvSpPr/>
      </dsp:nvSpPr>
      <dsp:spPr>
        <a:xfrm>
          <a:off x="7500325" y="680206"/>
          <a:ext cx="2546490" cy="763947"/>
        </a:xfrm>
        <a:prstGeom prst="chevron">
          <a:avLst>
            <a:gd name="adj" fmla="val 3000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326" tIns="94326" rIns="94326" bIns="9432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Bookman Old Style" panose="02050604050505020204" pitchFamily="18" charset="0"/>
            </a:rPr>
            <a:t>4</a:t>
          </a:r>
        </a:p>
      </dsp:txBody>
      <dsp:txXfrm>
        <a:off x="7729509" y="680206"/>
        <a:ext cx="2088122" cy="763947"/>
      </dsp:txXfrm>
    </dsp:sp>
    <dsp:sp modelId="{CA423928-3C8F-4930-AA17-90D99E0FC56D}">
      <dsp:nvSpPr>
        <dsp:cNvPr id="0" name=""/>
        <dsp:cNvSpPr/>
      </dsp:nvSpPr>
      <dsp:spPr>
        <a:xfrm>
          <a:off x="7500325" y="1444154"/>
          <a:ext cx="2317305" cy="1276673"/>
        </a:xfrm>
        <a:prstGeom prst="rect">
          <a:avLst/>
        </a:prstGeom>
        <a:solidFill>
          <a:schemeClr val="tx2">
            <a:lumMod val="75000"/>
            <a:lumOff val="25000"/>
            <a:alpha val="89804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bg1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Administrative Evaluation</a:t>
          </a:r>
          <a:endParaRPr lang="en-US" sz="1800" b="0" kern="1200">
            <a:solidFill>
              <a:schemeClr val="bg1"/>
            </a:solidFill>
            <a:latin typeface="Bookman Old Style" panose="02050604050505020204" pitchFamily="18" charset="0"/>
          </a:endParaRPr>
        </a:p>
      </dsp:txBody>
      <dsp:txXfrm>
        <a:off x="7500325" y="1444154"/>
        <a:ext cx="2317305" cy="1276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3921" y="715428"/>
          <a:ext cx="2242998" cy="672899"/>
        </a:xfrm>
        <a:prstGeom prst="chevron">
          <a:avLst>
            <a:gd name="adj" fmla="val 3000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84" tIns="83084" rIns="83084" bIns="8308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Bookman Old Style"/>
            </a:rPr>
            <a:t>1</a:t>
          </a:r>
        </a:p>
      </dsp:txBody>
      <dsp:txXfrm>
        <a:off x="205791" y="715428"/>
        <a:ext cx="1839258" cy="672899"/>
      </dsp:txXfrm>
    </dsp:sp>
    <dsp:sp modelId="{C933D86E-FF98-47AF-BBE6-FF943C26F2E5}">
      <dsp:nvSpPr>
        <dsp:cNvPr id="0" name=""/>
        <dsp:cNvSpPr/>
      </dsp:nvSpPr>
      <dsp:spPr>
        <a:xfrm>
          <a:off x="3921" y="1388328"/>
          <a:ext cx="2041128" cy="2672654"/>
        </a:xfrm>
        <a:prstGeom prst="rect">
          <a:avLst/>
        </a:prstGeom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Bookman Old Style"/>
              <a:ea typeface="+mn-ea"/>
              <a:cs typeface="+mn-cs"/>
            </a:rPr>
            <a:t>Notification from the Office of Academic Affairs by 3rd week. </a:t>
          </a:r>
        </a:p>
      </dsp:txBody>
      <dsp:txXfrm>
        <a:off x="3921" y="1388328"/>
        <a:ext cx="2041128" cy="2672654"/>
      </dsp:txXfrm>
    </dsp:sp>
    <dsp:sp modelId="{4C51B959-D888-4E7E-850B-D41D6FF95010}">
      <dsp:nvSpPr>
        <dsp:cNvPr id="0" name=""/>
        <dsp:cNvSpPr/>
      </dsp:nvSpPr>
      <dsp:spPr>
        <a:xfrm>
          <a:off x="2191906" y="715428"/>
          <a:ext cx="2242998" cy="672899"/>
        </a:xfrm>
        <a:prstGeom prst="chevron">
          <a:avLst>
            <a:gd name="adj" fmla="val 3000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84" tIns="83084" rIns="83084" bIns="8308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Bookman Old Style"/>
            </a:rPr>
            <a:t>2</a:t>
          </a:r>
        </a:p>
      </dsp:txBody>
      <dsp:txXfrm>
        <a:off x="2393776" y="715428"/>
        <a:ext cx="1839258" cy="672899"/>
      </dsp:txXfrm>
    </dsp:sp>
    <dsp:sp modelId="{FDDBB08E-3151-4A8F-907C-572DAA80C5C0}">
      <dsp:nvSpPr>
        <dsp:cNvPr id="0" name=""/>
        <dsp:cNvSpPr/>
      </dsp:nvSpPr>
      <dsp:spPr>
        <a:xfrm>
          <a:off x="2191906" y="1388328"/>
          <a:ext cx="2041128" cy="2672654"/>
        </a:xfrm>
        <a:prstGeom prst="rect">
          <a:avLst/>
        </a:prstGeom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Bookman Old Style"/>
              <a:ea typeface="+mn-ea"/>
              <a:cs typeface="+mn-cs"/>
            </a:rPr>
            <a:t>Evalutees have up to week 8 to select TFOs.</a:t>
          </a:r>
        </a:p>
      </dsp:txBody>
      <dsp:txXfrm>
        <a:off x="2191906" y="1388328"/>
        <a:ext cx="2041128" cy="2672654"/>
      </dsp:txXfrm>
    </dsp:sp>
    <dsp:sp modelId="{58E7B49B-9E8B-44CA-A002-7DC671DDC7D1}">
      <dsp:nvSpPr>
        <dsp:cNvPr id="0" name=""/>
        <dsp:cNvSpPr/>
      </dsp:nvSpPr>
      <dsp:spPr>
        <a:xfrm>
          <a:off x="4379890" y="715428"/>
          <a:ext cx="2242998" cy="672899"/>
        </a:xfrm>
        <a:prstGeom prst="chevron">
          <a:avLst>
            <a:gd name="adj" fmla="val 3000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84" tIns="83084" rIns="83084" bIns="8308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Bookman Old Style"/>
            </a:rPr>
            <a:t>3</a:t>
          </a:r>
        </a:p>
      </dsp:txBody>
      <dsp:txXfrm>
        <a:off x="4581760" y="715428"/>
        <a:ext cx="1839258" cy="672899"/>
      </dsp:txXfrm>
    </dsp:sp>
    <dsp:sp modelId="{E3E31A9B-7B4B-4E18-A0D7-2CB184BAEA72}">
      <dsp:nvSpPr>
        <dsp:cNvPr id="0" name=""/>
        <dsp:cNvSpPr/>
      </dsp:nvSpPr>
      <dsp:spPr>
        <a:xfrm>
          <a:off x="4379890" y="1388328"/>
          <a:ext cx="2041128" cy="2672654"/>
        </a:xfrm>
        <a:prstGeom prst="rect">
          <a:avLst/>
        </a:prstGeom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Bookman Old Style"/>
              <a:ea typeface="+mn-ea"/>
              <a:cs typeface="+mn-cs"/>
            </a:rPr>
            <a:t>TFO reaches out to the </a:t>
          </a:r>
          <a:r>
            <a:rPr lang="en-US" sz="2000" b="0" kern="1200" err="1">
              <a:latin typeface="Bookman Old Style"/>
              <a:ea typeface="+mn-ea"/>
              <a:cs typeface="+mn-cs"/>
            </a:rPr>
            <a:t>evaluatees</a:t>
          </a:r>
          <a:r>
            <a:rPr lang="en-US" sz="2000" b="0" kern="1200">
              <a:latin typeface="Bookman Old Style"/>
              <a:ea typeface="+mn-ea"/>
              <a:cs typeface="+mn-cs"/>
            </a:rPr>
            <a:t> for classroom observation between Week 4 and 12</a:t>
          </a:r>
        </a:p>
      </dsp:txBody>
      <dsp:txXfrm>
        <a:off x="4379890" y="1388328"/>
        <a:ext cx="2041128" cy="2672654"/>
      </dsp:txXfrm>
    </dsp:sp>
    <dsp:sp modelId="{ADC7B3B5-4122-4F43-BCA3-D7500779245A}">
      <dsp:nvSpPr>
        <dsp:cNvPr id="0" name=""/>
        <dsp:cNvSpPr/>
      </dsp:nvSpPr>
      <dsp:spPr>
        <a:xfrm>
          <a:off x="6567875" y="728691"/>
          <a:ext cx="2242998" cy="672899"/>
        </a:xfrm>
        <a:prstGeom prst="chevron">
          <a:avLst>
            <a:gd name="adj" fmla="val 3000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84" tIns="83084" rIns="83084" bIns="8308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Bookman Old Style"/>
            </a:rPr>
            <a:t>4</a:t>
          </a:r>
        </a:p>
      </dsp:txBody>
      <dsp:txXfrm>
        <a:off x="6769745" y="728691"/>
        <a:ext cx="1839258" cy="672899"/>
      </dsp:txXfrm>
    </dsp:sp>
    <dsp:sp modelId="{859AF4D5-545E-4881-ADAF-1EF9A103C299}">
      <dsp:nvSpPr>
        <dsp:cNvPr id="0" name=""/>
        <dsp:cNvSpPr/>
      </dsp:nvSpPr>
      <dsp:spPr>
        <a:xfrm>
          <a:off x="6567875" y="1428117"/>
          <a:ext cx="2041128" cy="2619602"/>
        </a:xfrm>
        <a:prstGeom prst="rect">
          <a:avLst/>
        </a:prstGeom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Bookman Old Style"/>
              <a:ea typeface="+mn-ea"/>
              <a:cs typeface="+mn-cs"/>
            </a:rPr>
            <a:t>Finalize report and send documents to area dean - Week 13-15 </a:t>
          </a:r>
        </a:p>
      </dsp:txBody>
      <dsp:txXfrm>
        <a:off x="6567875" y="1428117"/>
        <a:ext cx="2041128" cy="2619602"/>
      </dsp:txXfrm>
    </dsp:sp>
    <dsp:sp modelId="{D0D90E6E-E28C-4FBA-A7DF-3EF4101842F6}">
      <dsp:nvSpPr>
        <dsp:cNvPr id="0" name=""/>
        <dsp:cNvSpPr/>
      </dsp:nvSpPr>
      <dsp:spPr>
        <a:xfrm>
          <a:off x="8755859" y="715428"/>
          <a:ext cx="2242998" cy="672899"/>
        </a:xfrm>
        <a:prstGeom prst="chevron">
          <a:avLst>
            <a:gd name="adj" fmla="val 30000"/>
          </a:avLst>
        </a:prstGeom>
        <a:solidFill>
          <a:srgbClr val="C00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84" tIns="83084" rIns="83084" bIns="8308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Bookman Old Style"/>
            </a:rPr>
            <a:t>5</a:t>
          </a:r>
        </a:p>
      </dsp:txBody>
      <dsp:txXfrm>
        <a:off x="8957729" y="715428"/>
        <a:ext cx="1839258" cy="672899"/>
      </dsp:txXfrm>
    </dsp:sp>
    <dsp:sp modelId="{CA423928-3C8F-4930-AA17-90D99E0FC56D}">
      <dsp:nvSpPr>
        <dsp:cNvPr id="0" name=""/>
        <dsp:cNvSpPr/>
      </dsp:nvSpPr>
      <dsp:spPr>
        <a:xfrm>
          <a:off x="8755859" y="1388328"/>
          <a:ext cx="2041128" cy="2672654"/>
        </a:xfrm>
        <a:prstGeom prst="rect">
          <a:avLst/>
        </a:prstGeom>
        <a:solidFill>
          <a:srgbClr val="0E2841">
            <a:lumMod val="75000"/>
            <a:lumOff val="25000"/>
            <a:alpha val="89804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bg1"/>
              </a:solidFill>
              <a:latin typeface="Bookman Old Style"/>
            </a:rPr>
            <a:t>Deans finalize packet to send to Office of Academic Affairs -  15th week </a:t>
          </a:r>
          <a:endParaRPr lang="en-US" sz="2000" b="0" kern="1200">
            <a:solidFill>
              <a:schemeClr val="bg1"/>
            </a:solidFill>
            <a:latin typeface="Bookman Old Style"/>
            <a:cs typeface="Segoe UI"/>
          </a:endParaRPr>
        </a:p>
      </dsp:txBody>
      <dsp:txXfrm>
        <a:off x="8755859" y="1388328"/>
        <a:ext cx="2041128" cy="267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89B0-0456-4339-BFD3-C7785510C7D5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F03B7-DD4F-4170-9866-C541E6DE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1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0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CC697-D41A-258A-836E-9A22B257D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FA1316-AE22-45C1-9AE4-620BD3D285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097C5B-5BCD-9C3F-D094-67B7AC7FF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EE7C-F40C-C30A-404F-55568E2DF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4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68CB2-B147-0FDF-33A6-3D7B281BE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D6CF7-20DA-F194-767C-D2C1ACECD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EB37A7-F8C9-CACE-3BBD-C44FA6C58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Rubric available on TLC homepage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Why so much effort?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What we take for granted in f2f must be explicitly built into DE courses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Much of it not obvious or only obvious from a student's perspective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Rubric is a combination of legal requirements and best practices for learning</a:t>
            </a:r>
            <a:br>
              <a:rPr lang="en-US">
                <a:cs typeface="+mn-lt"/>
              </a:rPr>
            </a:br>
            <a:r>
              <a:rPr lang="en-US">
                <a:cs typeface="Calibri"/>
              </a:rPr>
              <a:t>(example: A4 Organization vs D1 Heading styles)</a:t>
            </a: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0B2C9-BDFB-6928-4DBE-63C5E9571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7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Yes it is a checklist, but it is one of the densest, high quality checklists I've ever seen.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Obviously you can't reduce teaching to a checklist, but as a guide, it is top notch.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9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96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12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F03B7-DD4F-4170-9866-C541E6DEA5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4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8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5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0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3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vilan.sharepoint.com/:p:/g/gavilandocuments/Eft9olNM57FNhaUBXPM2d8wBPMmxz7ZMujrNySHoLI8Smg?e=N0aOl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vilan.edu/staff/fplc/docs/Best-Practices-Observation-Form-Sample-Suggestions.pdf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18/10/relationships/comments" Target="../comments/modernComment_10C_5FED4EFA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www.gavilan.edu/staff/fplc/docs/Evaluation-Timeline--Contact-List---Spring-2026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vilan.edu/staff/index.ph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avilan.edu/staff/fplc/index.php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gavilan.edu/staff/fplc/tfo/Trained-Faculty-Observer-Roster---AY25-26-updated-9.22.25.pdf" TargetMode="External"/><Relationship Id="rId7" Type="http://schemas.openxmlformats.org/officeDocument/2006/relationships/hyperlink" Target="https://www.gavilan.edu/staff/fplc/docs/TFO-Presentation-Spring-2025.pdf" TargetMode="External"/><Relationship Id="rId2" Type="http://schemas.openxmlformats.org/officeDocument/2006/relationships/hyperlink" Target="https://www.gavilan.edu/staff/fplc/docs/Evaluation-Timeline--Contact-List---Spring-2026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avilan.edu/staff/fplc/tfo/docs/TrainedFacultyObserverHandbook2023.docx" TargetMode="External"/><Relationship Id="rId5" Type="http://schemas.openxmlformats.org/officeDocument/2006/relationships/hyperlink" Target="https://gavilan-edu.zoom.us/rec/share/l8BfMTBaqenUT2P-X9Sq3ktcbQkjHsk2yJdtRmF88vCv_y9F3QR42HTHC_XJvV6r.JEGWcEulpYG1Cikz" TargetMode="External"/><Relationship Id="rId4" Type="http://schemas.openxmlformats.org/officeDocument/2006/relationships/hyperlink" Target="https://www.gavilan.edu/staff/fplc/tfo/docs/Faculty-Evaluation-Standards.docx" TargetMode="Externa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vilan.edu/staff/fplc/documents/Best%20Practices_SelfEvaluation_sample.pdf" TargetMode="External"/><Relationship Id="rId3" Type="http://schemas.openxmlformats.org/officeDocument/2006/relationships/hyperlink" Target="https://www.gavilan.edu/staff/fplc/docs/CoverSheetforPTFacultyEvaluationsupdated2023.doc" TargetMode="External"/><Relationship Id="rId7" Type="http://schemas.openxmlformats.org/officeDocument/2006/relationships/hyperlink" Target="https://www.gavilan.edu/staff/fplc/docs/Best-Practices-Observation-Form-Sample-Suggestions.pdf" TargetMode="External"/><Relationship Id="rId12" Type="http://schemas.openxmlformats.org/officeDocument/2006/relationships/hyperlink" Target="https://www.gavilan.edu/staff/fplc/documents/Spa_Eval2.doc" TargetMode="External"/><Relationship Id="rId2" Type="http://schemas.openxmlformats.org/officeDocument/2006/relationships/hyperlink" Target="https://www.gavilan.edu/staff/fplc/docs/Evaluation-Timeline--Contact-List---Spring-2026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avilan.edu/staff/fplc/docs/AdminSummary_PT.doc" TargetMode="External"/><Relationship Id="rId11" Type="http://schemas.openxmlformats.org/officeDocument/2006/relationships/hyperlink" Target="https://www.gavilan.edu/staff/fplc/documents/Eng_Eval2.doc" TargetMode="External"/><Relationship Id="rId5" Type="http://schemas.openxmlformats.org/officeDocument/2006/relationships/hyperlink" Target="https://www.gavilan.edu/staff/fplc/docs/SelfEvalForm_FT-and-PT-Faculty.doc" TargetMode="External"/><Relationship Id="rId10" Type="http://schemas.openxmlformats.org/officeDocument/2006/relationships/hyperlink" Target="https://www.gavilan.edu/staff/fplc/documents/Student_Eval.doc" TargetMode="External"/><Relationship Id="rId4" Type="http://schemas.openxmlformats.org/officeDocument/2006/relationships/hyperlink" Target="https://www.gavilan.edu/staff/fplc/docs/ObservationForm_FT-and-PT-faculty.doc" TargetMode="External"/><Relationship Id="rId9" Type="http://schemas.openxmlformats.org/officeDocument/2006/relationships/hyperlink" Target="https://www.gavilan.edu/staff/fplc/documents/Student_Eval_DRC.do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ccrc.tc.columbia.edu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avilan.edu/staff/fplc/docs/Best-Practices-Observation-Form-Sample-Suggestions.pdf" TargetMode="External"/><Relationship Id="rId5" Type="http://schemas.openxmlformats.org/officeDocument/2006/relationships/hyperlink" Target="https://knowlesteachers.org/kaleidoscope/makes-good-teaching#:~:text=Good%20teaching%20gets%20students%20to,but%20often%20the%20work%20goes" TargetMode="External"/><Relationship Id="rId4" Type="http://schemas.openxmlformats.org/officeDocument/2006/relationships/hyperlink" Target="https://www.amazon.com/Inclusive-Teaching-Strategies-Promoting-Classroom/dp/1952271630/ref=sr_1_1?crid=2LEO748REKA4K&amp;dib=eyJ2IjoiMSJ9.grZ4QcGIBiVhqOlkJ2hHt-PZfGS93hDFfhUtfv1Lie_5RnK3ZT1JdkoD4J9HVCTCnRx1TTLpgUR9NcUCaKtwIdgv7aG0JME6aaMgQdZooqj4M4k8os-pSMxrKMaCS7mBsK0NG5bbWTpRWkPfh0PMdB8wKbMuRWWzj4jbAsWNcabj8aYqQCGTj_C8F8e00WwKwLavdIfuX46JlfbuwacivU4kVXaw8dDXEnYNFEN_X58.OGEzbogICq8VpwtMFy-cX7g2-qUUG2b-9I2rKU8XADo&amp;dib_tag=se&amp;keywords=inclusive+teaching&amp;qid=1741209644&amp;s=books&amp;sprefix=inclusive+teaching%2Cstripbooks%2C110&amp;sr=1-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141_E950A6F0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www.gavilan.edu/staff/fplc/tfo/docs/TrainedFacultyObserverHandbook2023.doc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vilan.edu/staff/fplc/docs/Best-Practices-Observation-Form-Sample-Suggestions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vilan.edu/staff/tlc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accjc.org/wp-content/uploads/ACCJC-Quality-Continuum-Rubric-for-Distance-Education-September-2024-Pilo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er Observation Video 1: Why Formative Peer Observation">
            <a:extLst>
              <a:ext uri="{FF2B5EF4-FFF2-40B4-BE49-F238E27FC236}">
                <a16:creationId xmlns:a16="http://schemas.microsoft.com/office/drawing/2014/main" id="{9C3DF224-3D38-BBF1-89C4-DD73774E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56" y="0"/>
            <a:ext cx="12349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C36B7-0501-89AE-0BA6-19BCDB90EF43}"/>
              </a:ext>
            </a:extLst>
          </p:cNvPr>
          <p:cNvSpPr txBox="1"/>
          <p:nvPr/>
        </p:nvSpPr>
        <p:spPr>
          <a:xfrm>
            <a:off x="2001487" y="73152"/>
            <a:ext cx="8031366" cy="138499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800">
                <a:latin typeface="Bookman Old Style"/>
              </a:rPr>
              <a:t>Peer Observation Training</a:t>
            </a:r>
          </a:p>
          <a:p>
            <a:pPr algn="ctr"/>
            <a:r>
              <a:rPr lang="en-US" sz="3600">
                <a:latin typeface="Bookman Old Style"/>
              </a:rPr>
              <a:t>Spring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239F6B-9F9B-9A7C-83A3-E71A0F6F5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744" y="5210366"/>
            <a:ext cx="2256853" cy="6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1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D711-15B7-EA91-10AC-AF2A347C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/>
              </a:rPr>
              <a:t>Good Teaching hasn't changed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391624-6DE7-1E68-2AF9-AF13A52459CC}"/>
              </a:ext>
            </a:extLst>
          </p:cNvPr>
          <p:cNvSpPr>
            <a:spLocks noGrp="1"/>
          </p:cNvSpPr>
          <p:nvPr/>
        </p:nvSpPr>
        <p:spPr>
          <a:xfrm>
            <a:off x="628650" y="2040777"/>
            <a:ext cx="3481969" cy="4745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>
                <a:latin typeface="Aptos"/>
              </a:rPr>
              <a:t>...</a:t>
            </a:r>
            <a:r>
              <a:rPr>
                <a:latin typeface="Aptos"/>
              </a:rPr>
              <a:t>although </a:t>
            </a:r>
            <a:r>
              <a:rPr lang="en-US">
                <a:latin typeface="Aptos"/>
              </a:rPr>
              <a:t>it might</a:t>
            </a:r>
            <a:r>
              <a:rPr>
                <a:latin typeface="Aptos"/>
              </a:rPr>
              <a:t> look different</a:t>
            </a:r>
            <a:endParaRPr lang="en-US"/>
          </a:p>
          <a:p>
            <a:pPr>
              <a:lnSpc>
                <a:spcPct val="150000"/>
              </a:lnSpc>
            </a:pPr>
            <a:r>
              <a:rPr>
                <a:latin typeface="Aptos"/>
              </a:rPr>
              <a:t>Look for effective teaching</a:t>
            </a:r>
          </a:p>
          <a:p>
            <a:pPr lvl="1">
              <a:lnSpc>
                <a:spcPct val="150000"/>
              </a:lnSpc>
            </a:pPr>
            <a:r>
              <a:rPr sz="2800" b="1">
                <a:latin typeface="Aptos"/>
              </a:rPr>
              <a:t>Presentation</a:t>
            </a:r>
          </a:p>
          <a:p>
            <a:pPr lvl="1">
              <a:lnSpc>
                <a:spcPct val="150000"/>
              </a:lnSpc>
            </a:pPr>
            <a:r>
              <a:rPr sz="2800" b="1">
                <a:latin typeface="Aptos"/>
              </a:rPr>
              <a:t>Assignments</a:t>
            </a:r>
          </a:p>
          <a:p>
            <a:pPr lvl="1">
              <a:lnSpc>
                <a:spcPct val="150000"/>
              </a:lnSpc>
            </a:pPr>
            <a:r>
              <a:rPr sz="2800" b="1">
                <a:latin typeface="Aptos"/>
              </a:rPr>
              <a:t>Assessment</a:t>
            </a:r>
          </a:p>
          <a:p>
            <a:pPr lvl="1">
              <a:lnSpc>
                <a:spcPct val="150000"/>
              </a:lnSpc>
            </a:pPr>
            <a:r>
              <a:rPr sz="2800" b="1">
                <a:latin typeface="Aptos"/>
              </a:rPr>
              <a:t>Interaction</a:t>
            </a:r>
          </a:p>
        </p:txBody>
      </p:sp>
      <p:pic>
        <p:nvPicPr>
          <p:cNvPr id="7" name="Picture 6" descr="A person standing in front of a classroom with a group of people&#10;&#10;Description automatically generated">
            <a:extLst>
              <a:ext uri="{FF2B5EF4-FFF2-40B4-BE49-F238E27FC236}">
                <a16:creationId xmlns:a16="http://schemas.microsoft.com/office/drawing/2014/main" id="{AF5344AE-36E3-8DA0-CC53-2FEF2E347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169" y="2180734"/>
            <a:ext cx="4954424" cy="4679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C50D00-F3E9-776E-22D9-689C50001D77}"/>
              </a:ext>
            </a:extLst>
          </p:cNvPr>
          <p:cNvSpPr txBox="1"/>
          <p:nvPr/>
        </p:nvSpPr>
        <p:spPr>
          <a:xfrm>
            <a:off x="9673989" y="6030508"/>
            <a:ext cx="21769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More on online course evaluation...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2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New Logo For Open-Discussion — Steemit">
            <a:extLst>
              <a:ext uri="{FF2B5EF4-FFF2-40B4-BE49-F238E27FC236}">
                <a16:creationId xmlns:a16="http://schemas.microsoft.com/office/drawing/2014/main" id="{E61835ED-E1C7-1B33-5B46-F9995205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44" y="1642142"/>
            <a:ext cx="2946912" cy="33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6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rocess">
            <a:extLst>
              <a:ext uri="{FF2B5EF4-FFF2-40B4-BE49-F238E27FC236}">
                <a16:creationId xmlns:a16="http://schemas.microsoft.com/office/drawing/2014/main" id="{9671CBD1-A9D2-A693-3E3A-26D597BD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6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87" y="0"/>
            <a:ext cx="1063336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latin typeface="Bookman Old Style"/>
              </a:rPr>
              <a:t>Evaluation Components (Moaty)</a:t>
            </a:r>
            <a:endParaRPr lang="en-US" sz="3600">
              <a:solidFill>
                <a:srgbClr val="C00000"/>
              </a:solidFill>
              <a:latin typeface="Bookman Old Style"/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876413"/>
              </p:ext>
            </p:extLst>
          </p:nvPr>
        </p:nvGraphicFramePr>
        <p:xfrm>
          <a:off x="1001949" y="935678"/>
          <a:ext cx="10058400" cy="3401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D91B73-E8DF-B0B0-B66C-1411FA41B243}"/>
              </a:ext>
            </a:extLst>
          </p:cNvPr>
          <p:cNvSpPr txBox="1"/>
          <p:nvPr/>
        </p:nvSpPr>
        <p:spPr>
          <a:xfrm>
            <a:off x="1079770" y="3780817"/>
            <a:ext cx="219845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latin typeface="Amasis MT Pro" panose="02040504050005020304" pitchFamily="18" charset="0"/>
                <a:hlinkClick r:id="rId8"/>
              </a:rPr>
              <a:t>Best Practices Observation Form</a:t>
            </a:r>
            <a:endParaRPr lang="en-US" sz="1400">
              <a:latin typeface="Amasis MT Pro" panose="02040504050005020304" pitchFamily="18" charset="0"/>
            </a:endParaRPr>
          </a:p>
          <a:p>
            <a:pPr marL="117475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Amasis MT Pro" panose="02040504050005020304" pitchFamily="18" charset="0"/>
              </a:rPr>
              <a:t>Focus on Pedagogy</a:t>
            </a:r>
            <a:r>
              <a:rPr lang="en-US" sz="1400">
                <a:latin typeface="Amasis MT Pro" panose="02040504050005020304" pitchFamily="18" charset="0"/>
              </a:rPr>
              <a:t>: teaching methods, student engagement, learning environment, etc.</a:t>
            </a:r>
          </a:p>
          <a:p>
            <a:pPr marL="117475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Amasis MT Pro" panose="02040504050005020304" pitchFamily="18" charset="0"/>
              </a:rPr>
              <a:t>Take Detailed Notes.</a:t>
            </a:r>
          </a:p>
          <a:p>
            <a:pPr marL="117475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Amasis MT Pro" panose="02040504050005020304" pitchFamily="18" charset="0"/>
              </a:rPr>
              <a:t>Bring the Forms with you - </a:t>
            </a:r>
            <a:r>
              <a:rPr lang="en-US" sz="1400">
                <a:latin typeface="Amasis MT Pro" panose="02040504050005020304" pitchFamily="18" charset="0"/>
              </a:rPr>
              <a:t>but complete them after class.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07E70-C632-2F9C-BF2B-2DE93E9F68CA}"/>
              </a:ext>
            </a:extLst>
          </p:cNvPr>
          <p:cNvSpPr txBox="1"/>
          <p:nvPr/>
        </p:nvSpPr>
        <p:spPr>
          <a:xfrm>
            <a:off x="3634902" y="3780817"/>
            <a:ext cx="2059021" cy="2477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7475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Amasis MT Pro"/>
              </a:rPr>
              <a:t>CRNs provided to Institutional Research.</a:t>
            </a:r>
          </a:p>
          <a:p>
            <a:pPr marL="117475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Amasis MT Pro"/>
              </a:rPr>
              <a:t>Start by the end of Week 6 – Faculty &amp; Students are notified –Links, emails, and CANVAS</a:t>
            </a:r>
          </a:p>
          <a:p>
            <a:pPr marL="117475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Amasis MT Pro"/>
              </a:rPr>
              <a:t>Online Surveys close by end of week 9.</a:t>
            </a:r>
          </a:p>
          <a:p>
            <a:pPr>
              <a:spcAft>
                <a:spcPts val="600"/>
              </a:spcAft>
            </a:pPr>
            <a:endParaRPr lang="en-US" sz="140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54" y="642594"/>
            <a:ext cx="1139002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>
                <a:latin typeface="Bookman Old Style"/>
              </a:rPr>
              <a:t>Timeline for Evaluation -Article 19.A.1</a:t>
            </a:r>
            <a:br>
              <a:rPr lang="en-US" sz="4000">
                <a:latin typeface="Bookman Old Style" panose="02050604050505020204" pitchFamily="18" charset="0"/>
              </a:rPr>
            </a:br>
            <a:endParaRPr lang="en-US" sz="4000">
              <a:solidFill>
                <a:srgbClr val="C00000"/>
              </a:solidFill>
              <a:latin typeface="Bookman Old Style"/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326264"/>
              </p:ext>
            </p:extLst>
          </p:nvPr>
        </p:nvGraphicFramePr>
        <p:xfrm>
          <a:off x="509666" y="1873770"/>
          <a:ext cx="11002780" cy="477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220BDD-F6D0-B591-15B1-BA84E875142F}"/>
              </a:ext>
            </a:extLst>
          </p:cNvPr>
          <p:cNvSpPr txBox="1"/>
          <p:nvPr/>
        </p:nvSpPr>
        <p:spPr>
          <a:xfrm>
            <a:off x="778932" y="6280850"/>
            <a:ext cx="973328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>
                <a:solidFill>
                  <a:srgbClr val="183D6E"/>
                </a:solidFill>
                <a:ea typeface="+mn-lt"/>
                <a:cs typeface="+mn-lt"/>
                <a:hlinkClick r:id="rId9"/>
              </a:rPr>
              <a:t>Faculty Evaluation Timeline &amp; Contact List - Spring 2026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093877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91C9-A980-780D-3796-D4A7E7F4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0" y="365125"/>
            <a:ext cx="8028424" cy="1325563"/>
          </a:xfrm>
        </p:spPr>
        <p:txBody>
          <a:bodyPr/>
          <a:lstStyle/>
          <a:p>
            <a:pPr algn="ctr"/>
            <a:r>
              <a:rPr lang="en-US" sz="4000">
                <a:solidFill>
                  <a:schemeClr val="tx2"/>
                </a:solidFill>
                <a:latin typeface="Bookman Old Style"/>
              </a:rPr>
              <a:t>Finding the Forms (Moaty)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499A0-4671-07D1-8C51-4DB1A7FB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15" y="1473008"/>
            <a:ext cx="5453837" cy="4090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8B14F5-AF04-6FC5-7855-EB716620B9B0}"/>
              </a:ext>
            </a:extLst>
          </p:cNvPr>
          <p:cNvSpPr txBox="1"/>
          <p:nvPr/>
        </p:nvSpPr>
        <p:spPr>
          <a:xfrm>
            <a:off x="1189408" y="5933287"/>
            <a:ext cx="937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Search FPLC and click the 2</a:t>
            </a:r>
            <a:r>
              <a:rPr lang="en-US" baseline="30000"/>
              <a:t>nd</a:t>
            </a:r>
            <a:r>
              <a:rPr lang="en-US"/>
              <a:t> link to “All Faculty Forms”   OR…</a:t>
            </a:r>
          </a:p>
          <a:p>
            <a:r>
              <a:rPr lang="en-US"/>
              <a:t>Home &gt; </a:t>
            </a:r>
            <a:r>
              <a:rPr lang="en-US">
                <a:hlinkClick r:id="rId3"/>
              </a:rPr>
              <a:t>Faculty &amp; Staff</a:t>
            </a:r>
            <a:r>
              <a:rPr lang="en-US"/>
              <a:t> &gt; </a:t>
            </a:r>
            <a:r>
              <a:rPr lang="en-US">
                <a:hlinkClick r:id="rId4"/>
              </a:rPr>
              <a:t>Faculty Professional Learning Committee</a:t>
            </a:r>
            <a:r>
              <a:rPr lang="en-US"/>
              <a:t> &gt; </a:t>
            </a:r>
            <a:r>
              <a:rPr lang="en-US">
                <a:hlinkClick r:id="rId4"/>
              </a:rPr>
              <a:t>All Forms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49C2D5-94B3-6C04-1D74-6209555852C5}"/>
              </a:ext>
            </a:extLst>
          </p:cNvPr>
          <p:cNvSpPr txBox="1"/>
          <p:nvPr/>
        </p:nvSpPr>
        <p:spPr>
          <a:xfrm>
            <a:off x="866572" y="2512290"/>
            <a:ext cx="7641888" cy="27084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>
                <a:effectLst/>
              </a:rPr>
              <a:t>Trained Faculty Observers</a:t>
            </a:r>
          </a:p>
          <a:p>
            <a:br>
              <a:rPr lang="en-US">
                <a:effectLst/>
              </a:rPr>
            </a:br>
            <a:r>
              <a:rPr lang="en-US" sz="2000" b="1">
                <a:solidFill>
                  <a:srgbClr val="183D6E"/>
                </a:solidFill>
                <a:ea typeface="+mn-lt"/>
                <a:cs typeface="+mn-lt"/>
                <a:hlinkClick r:id="rId2"/>
              </a:rPr>
              <a:t>Faculty Evaluation Timeline &amp; Contact List - Spring 2026</a:t>
            </a:r>
            <a:br>
              <a:rPr lang="en-US" sz="2000" b="1">
                <a:ea typeface="+mn-lt"/>
                <a:cs typeface="+mn-lt"/>
              </a:rPr>
            </a:br>
            <a:r>
              <a:rPr lang="en-US" sz="2000" b="1">
                <a:solidFill>
                  <a:srgbClr val="183D6E"/>
                </a:solidFill>
                <a:ea typeface="+mn-lt"/>
                <a:cs typeface="+mn-lt"/>
                <a:hlinkClick r:id="rId3"/>
              </a:rPr>
              <a:t>Trained Faculty Observer Roster - AY25-26 (updated 9.22.25).pdf</a:t>
            </a:r>
            <a:br>
              <a:rPr lang="en-US" sz="2000" b="1">
                <a:ea typeface="+mn-lt"/>
                <a:cs typeface="+mn-lt"/>
              </a:rPr>
            </a:br>
            <a:r>
              <a:rPr lang="en-US" sz="2000" b="1">
                <a:solidFill>
                  <a:srgbClr val="183D6E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Faculty Evaluation Standards for TFOs</a:t>
            </a:r>
            <a:endParaRPr lang="en-US" sz="2000">
              <a:solidFill>
                <a:srgbClr val="183D6E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rgbClr val="183D6E"/>
                </a:solidFill>
                <a:ea typeface="+mn-lt"/>
                <a:cs typeface="+mn-lt"/>
                <a:hlinkClick r:id="rId5"/>
              </a:rPr>
              <a:t>TFO Training Zoom Recording - 9.18.25</a:t>
            </a:r>
            <a:br>
              <a:rPr lang="en-US" sz="2000">
                <a:ea typeface="+mn-lt"/>
                <a:cs typeface="+mn-lt"/>
              </a:rPr>
            </a:br>
            <a:r>
              <a:rPr lang="en-US" sz="2000">
                <a:solidFill>
                  <a:srgbClr val="183D6E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Trained Faculty Observer Handbook 2023</a:t>
            </a:r>
            <a:br>
              <a:rPr lang="en-US" sz="2000">
                <a:ea typeface="+mn-lt"/>
                <a:cs typeface="+mn-lt"/>
              </a:rPr>
            </a:br>
            <a:r>
              <a:rPr lang="en-US" sz="2000">
                <a:solidFill>
                  <a:srgbClr val="183D6E"/>
                </a:solidFill>
                <a:ea typeface="+mn-lt"/>
                <a:cs typeface="+mn-lt"/>
                <a:hlinkClick r:id="rId7"/>
              </a:rPr>
              <a:t>TFO PowerPoint Presentation Fall 2025</a:t>
            </a:r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34207-96EA-B9A0-36C1-105A800F824E}"/>
              </a:ext>
            </a:extLst>
          </p:cNvPr>
          <p:cNvSpPr txBox="1"/>
          <p:nvPr/>
        </p:nvSpPr>
        <p:spPr>
          <a:xfrm>
            <a:off x="7457871" y="2390481"/>
            <a:ext cx="35408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FFFF"/>
                </a:solidFill>
                <a:effectLst/>
              </a:rPr>
              <a:t>QUICKLINKS</a:t>
            </a:r>
          </a:p>
          <a:p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7267-2B7E-8988-457D-FE36A3AF2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8460" y="2390481"/>
            <a:ext cx="2949967" cy="3879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AAA057-1B8A-D9DB-EC12-FBAA564FDB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0160" y="231387"/>
            <a:ext cx="9171679" cy="20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2B90-B505-08C0-D5EC-89FB80EB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5" y="169333"/>
            <a:ext cx="10515600" cy="881341"/>
          </a:xfrm>
        </p:spPr>
        <p:txBody>
          <a:bodyPr/>
          <a:lstStyle/>
          <a:p>
            <a:pPr algn="ctr"/>
            <a:r>
              <a:rPr lang="en-US">
                <a:latin typeface="Bookman Old Style"/>
              </a:rPr>
              <a:t>The Forms</a:t>
            </a:r>
            <a:endParaRPr lang="en-US">
              <a:solidFill>
                <a:srgbClr val="C00000"/>
              </a:solidFill>
              <a:latin typeface="Bookman Old Styl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E4867-4B42-3CBD-862A-CF296C5C2FBE}"/>
              </a:ext>
            </a:extLst>
          </p:cNvPr>
          <p:cNvSpPr txBox="1"/>
          <p:nvPr/>
        </p:nvSpPr>
        <p:spPr>
          <a:xfrm>
            <a:off x="405245" y="966881"/>
            <a:ext cx="11326091" cy="36625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3200" b="1" i="0">
                <a:solidFill>
                  <a:srgbClr val="222222"/>
                </a:solidFill>
                <a:latin typeface="Aptos"/>
              </a:rPr>
              <a:t>Part-</a:t>
            </a:r>
            <a:r>
              <a:rPr lang="en-US" sz="3200" b="1">
                <a:solidFill>
                  <a:srgbClr val="222222"/>
                </a:solidFill>
              </a:rPr>
              <a:t>Time</a:t>
            </a:r>
            <a:r>
              <a:rPr lang="en-US" sz="3200" b="1" i="0">
                <a:solidFill>
                  <a:srgbClr val="222222"/>
                </a:solidFill>
                <a:latin typeface="Aptos"/>
              </a:rPr>
              <a:t> Evaluations</a:t>
            </a:r>
            <a:endParaRPr lang="en-US" sz="3200" b="1">
              <a:latin typeface="Aptos"/>
            </a:endParaRPr>
          </a:p>
          <a:p>
            <a:r>
              <a:rPr lang="en-US">
                <a:solidFill>
                  <a:srgbClr val="183D6E"/>
                </a:solidFill>
                <a:latin typeface="Aptos"/>
                <a:ea typeface="+mn-lt"/>
                <a:cs typeface="+mn-lt"/>
                <a:hlinkClick r:id="rId2"/>
              </a:rPr>
              <a:t>1.0 Faculty Evaluation Timeline &amp; Contact List - Spring 2026</a:t>
            </a:r>
            <a:br>
              <a:rPr lang="en-US">
                <a:latin typeface="Aptos"/>
                <a:ea typeface="+mn-lt"/>
                <a:cs typeface="+mn-lt"/>
              </a:rPr>
            </a:br>
            <a:r>
              <a:rPr lang="en-US">
                <a:solidFill>
                  <a:srgbClr val="183D6E"/>
                </a:solidFill>
                <a:latin typeface="Aptos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2.0 PT Faculty Cover Sheet</a:t>
            </a:r>
            <a:br>
              <a:rPr lang="en-US">
                <a:latin typeface="Aptos"/>
                <a:ea typeface="+mn-lt"/>
                <a:cs typeface="+mn-lt"/>
              </a:rPr>
            </a:br>
            <a:r>
              <a:rPr lang="en-US">
                <a:solidFill>
                  <a:srgbClr val="183D6E"/>
                </a:solidFill>
                <a:latin typeface="Aptos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3.0 PT Faculty Observation Form</a:t>
            </a:r>
            <a:br>
              <a:rPr lang="en-US">
                <a:latin typeface="Aptos"/>
                <a:ea typeface="+mn-lt"/>
                <a:cs typeface="+mn-lt"/>
              </a:rPr>
            </a:br>
            <a:r>
              <a:rPr lang="en-US">
                <a:solidFill>
                  <a:srgbClr val="183D6E"/>
                </a:solidFill>
                <a:latin typeface="Aptos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3.1 PT Faculty Self Evaluation Form</a:t>
            </a:r>
            <a:br>
              <a:rPr lang="en-US">
                <a:latin typeface="Aptos"/>
                <a:ea typeface="+mn-lt"/>
                <a:cs typeface="+mn-lt"/>
              </a:rPr>
            </a:br>
            <a:r>
              <a:rPr lang="en-US">
                <a:solidFill>
                  <a:srgbClr val="183D6E"/>
                </a:solidFill>
                <a:latin typeface="Aptos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3.2 PT Faculty Administrative Evaluation</a:t>
            </a:r>
            <a:endParaRPr lang="en-US">
              <a:solidFill>
                <a:srgbClr val="183D6E"/>
              </a:solidFill>
              <a:latin typeface="Aptos"/>
              <a:ea typeface="+mn-lt"/>
              <a:cs typeface="+mn-lt"/>
            </a:endParaRPr>
          </a:p>
          <a:p>
            <a:endParaRPr lang="en-US" sz="3200">
              <a:latin typeface="Aptos"/>
            </a:endParaRPr>
          </a:p>
          <a:p>
            <a:r>
              <a:rPr lang="en-US">
                <a:solidFill>
                  <a:srgbClr val="222222"/>
                </a:solidFill>
                <a:latin typeface="Aptos"/>
                <a:ea typeface="+mn-lt"/>
                <a:cs typeface="+mn-lt"/>
              </a:rPr>
              <a:t>Best Practices</a:t>
            </a:r>
            <a:br>
              <a:rPr lang="en-US">
                <a:latin typeface="Aptos"/>
                <a:ea typeface="+mn-lt"/>
                <a:cs typeface="+mn-lt"/>
              </a:rPr>
            </a:br>
            <a:r>
              <a:rPr lang="en-US">
                <a:solidFill>
                  <a:srgbClr val="222222"/>
                </a:solidFill>
                <a:latin typeface="Aptos"/>
                <a:ea typeface="+mn-lt"/>
                <a:cs typeface="+mn-lt"/>
                <a:hlinkClick r:id="rId7"/>
              </a:rPr>
              <a:t>4.0 Best Practices "Observation" Sample</a:t>
            </a:r>
            <a:br>
              <a:rPr lang="en-US" i="0">
                <a:effectLst/>
                <a:latin typeface="Aptos"/>
                <a:ea typeface="+mn-lt"/>
                <a:cs typeface="+mn-lt"/>
              </a:rPr>
            </a:br>
            <a:r>
              <a:rPr lang="en-US" i="0">
                <a:solidFill>
                  <a:srgbClr val="222222"/>
                </a:solidFill>
                <a:effectLst/>
                <a:latin typeface="Aptos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4.1 Best Practices "Self Evaluation" sample</a:t>
            </a:r>
            <a:endParaRPr lang="en-US">
              <a:solidFill>
                <a:srgbClr val="222222"/>
              </a:solidFill>
              <a:latin typeface="Aptos"/>
              <a:ea typeface="+mn-lt"/>
              <a:cs typeface="+mn-lt"/>
            </a:endParaRPr>
          </a:p>
          <a:p>
            <a:pPr algn="l">
              <a:spcAft>
                <a:spcPts val="600"/>
              </a:spcAft>
            </a:pPr>
            <a:endParaRPr lang="en-US" sz="2400" b="1" i="0">
              <a:solidFill>
                <a:srgbClr val="222222"/>
              </a:solidFill>
              <a:effectLst/>
              <a:latin typeface="Bookman Old Styl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9787E-4E43-8D4A-80AA-DBF13EFAEBC2}"/>
              </a:ext>
            </a:extLst>
          </p:cNvPr>
          <p:cNvSpPr txBox="1"/>
          <p:nvPr/>
        </p:nvSpPr>
        <p:spPr>
          <a:xfrm>
            <a:off x="405245" y="4775773"/>
            <a:ext cx="6094268" cy="17697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200" b="1" i="0">
                <a:solidFill>
                  <a:srgbClr val="222222"/>
                </a:solidFill>
                <a:effectLst/>
                <a:latin typeface="Aptos Display"/>
              </a:rPr>
              <a:t>Student Evaluation Forms</a:t>
            </a:r>
          </a:p>
          <a:p>
            <a:pPr algn="l"/>
            <a:r>
              <a:rPr lang="en-US" b="0" i="0">
                <a:solidFill>
                  <a:srgbClr val="183D6E"/>
                </a:solidFill>
                <a:effectLst/>
                <a:latin typeface="Aptos Display"/>
                <a:ea typeface="+mn-lt"/>
                <a:cs typeface="+mn-lt"/>
                <a:hlinkClick r:id="rId9"/>
              </a:rPr>
              <a:t>Student Evaluation Form - AEC</a:t>
            </a:r>
            <a:br>
              <a:rPr lang="en-US" b="0" i="0">
                <a:effectLst/>
                <a:latin typeface="Aptos Display"/>
              </a:rPr>
            </a:br>
            <a:r>
              <a:rPr lang="en-US" b="0" i="0">
                <a:solidFill>
                  <a:srgbClr val="183D6E"/>
                </a:solidFill>
                <a:effectLst/>
                <a:latin typeface="Aptos Display"/>
                <a:ea typeface="+mn-lt"/>
                <a:cs typeface="+mn-lt"/>
                <a:hlinkClick r:id="rId10"/>
              </a:rPr>
              <a:t>Student Evaluation of Counselor/Advisor</a:t>
            </a:r>
            <a:br>
              <a:rPr lang="en-US" b="0" i="0">
                <a:effectLst/>
                <a:latin typeface="Aptos Display"/>
              </a:rPr>
            </a:br>
            <a:r>
              <a:rPr lang="en-US" b="0" i="0">
                <a:solidFill>
                  <a:srgbClr val="183D6E"/>
                </a:solidFill>
                <a:effectLst/>
                <a:latin typeface="Aptos Display"/>
                <a:ea typeface="+mn-lt"/>
                <a:cs typeface="+mn-lt"/>
                <a:hlinkClick r:id="rId11"/>
              </a:rPr>
              <a:t>Student Evaluation of Teaching Faculty (English)</a:t>
            </a:r>
            <a:br>
              <a:rPr lang="en-US" b="0" i="0">
                <a:effectLst/>
                <a:latin typeface="Aptos Display"/>
              </a:rPr>
            </a:br>
            <a:r>
              <a:rPr lang="en-US" b="0" i="0">
                <a:solidFill>
                  <a:srgbClr val="183D6E"/>
                </a:solidFill>
                <a:effectLst/>
                <a:latin typeface="Aptos Display"/>
                <a:ea typeface="+mn-lt"/>
                <a:cs typeface="+mn-lt"/>
                <a:hlinkClick r:id="rId12"/>
              </a:rPr>
              <a:t>Student Evaluation of Teaching Faculty (Spanish)</a:t>
            </a:r>
            <a:endParaRPr lang="en-US">
              <a:solidFill>
                <a:srgbClr val="222222"/>
              </a:solidFill>
              <a:latin typeface="Aptos Display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781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9BAC94-6EE6-4C8D-8140-D4B8F6CF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90" y="474706"/>
            <a:ext cx="5045413" cy="17182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>
                <a:solidFill>
                  <a:srgbClr val="0070C0"/>
                </a:solidFill>
                <a:latin typeface="Bookman Old Style"/>
              </a:rPr>
              <a:t>Cover Sheet and Compensation (Victoria)</a:t>
            </a:r>
            <a:endParaRPr lang="en-US">
              <a:solidFill>
                <a:srgbClr val="C00000"/>
              </a:solidFill>
              <a:latin typeface="Bookman Old Style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52AEF0-6B6A-4BB0-A115-57B4A6983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896" y="2431915"/>
            <a:ext cx="5868444" cy="1994170"/>
          </a:xfrm>
        </p:spPr>
        <p:txBody>
          <a:bodyPr vert="horz" lIns="91440" tIns="45720" rIns="91440" bIns="45720" rtlCol="0">
            <a:no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Bookman Old Style" panose="02050604050505020204" pitchFamily="18" charset="0"/>
              </a:rPr>
              <a:t>Check off choice of compensation or FLEX</a:t>
            </a:r>
          </a:p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Bookman Old Style" panose="02050604050505020204" pitchFamily="18" charset="0"/>
              </a:rPr>
              <a:t>Indicate if a follow-up administrative observation is needed</a:t>
            </a:r>
          </a:p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Bookman Old Style" panose="02050604050505020204" pitchFamily="18" charset="0"/>
              </a:rPr>
              <a:t>Include with signed observation forms in packet. Send to the area dean &amp; assistant.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82927A-27D6-7E0E-E42E-D1CB40913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59" y="4165622"/>
            <a:ext cx="6238875" cy="2409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C2D25E-8494-E927-090E-4802CDC4D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98" y="0"/>
            <a:ext cx="5271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7735-7EA4-13B1-34C2-E48AC5C8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945"/>
            <a:ext cx="3891280" cy="54387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700" b="1" dirty="0">
                <a:latin typeface="Aptos"/>
              </a:rPr>
              <a:t>TFO Coversheet &amp; Signature Workflow</a:t>
            </a:r>
            <a:endParaRPr lang="en-US" sz="27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2182B-C886-DF24-9D53-28B740A6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8360" y="1600835"/>
            <a:ext cx="4175760" cy="42306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u="sng" dirty="0"/>
              <a:t>1. Before the Observation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TFO Responsibilities: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Confirm TFO assignment with faculty.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 Schedule observation (Weeks 4–12) and post-observation meeting.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Prepare coversheet and observation form (print for in-person; fillable PDF for online).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Faculty Responsibilities: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Provide syllabus and relevant course materials.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u="sng" dirty="0"/>
              <a:t>2. During &amp; After the Observation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400" b="1" dirty="0"/>
              <a:t>TFO: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400" dirty="0"/>
              <a:t>Conduct observation and draft narrative aligned to evaluation criteria.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400" dirty="0"/>
              <a:t>Hold post-observation meeting within 1–2 weeks.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400" b="1" dirty="0"/>
              <a:t>Faculty: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400" dirty="0"/>
              <a:t>Participate in post-observation discussion.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0899C-AED4-FD16-01C8-8F14348D2F24}"/>
              </a:ext>
            </a:extLst>
          </p:cNvPr>
          <p:cNvSpPr txBox="1"/>
          <p:nvPr/>
        </p:nvSpPr>
        <p:spPr>
          <a:xfrm>
            <a:off x="6097069" y="573327"/>
            <a:ext cx="5470534" cy="60237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u="sng" dirty="0"/>
              <a:t>3. Signatures &amp; Submission</a:t>
            </a:r>
            <a:endParaRPr lang="en-US" sz="1400" u="sng"/>
          </a:p>
          <a:p>
            <a:pPr>
              <a:lnSpc>
                <a:spcPct val="120000"/>
              </a:lnSpc>
            </a:pPr>
            <a:endParaRPr lang="en-US" sz="700" dirty="0"/>
          </a:p>
          <a:p>
            <a:pPr>
              <a:lnSpc>
                <a:spcPct val="120000"/>
              </a:lnSpc>
            </a:pPr>
            <a:r>
              <a:rPr lang="en-US" sz="1400" b="1" dirty="0"/>
              <a:t>In-Person Observations</a:t>
            </a:r>
            <a:endParaRPr lang="en-US" sz="1400" dirty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TFO brings printed coversheet and form to post-observation meeting.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TFO and faculty sign during meeting (preferred practice).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TFO delivers signed original to Dean/Division Office.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Faculty retains copy and completes self-evaluation.</a:t>
            </a:r>
          </a:p>
          <a:p>
            <a:pPr>
              <a:lnSpc>
                <a:spcPct val="120000"/>
              </a:lnSpc>
            </a:pPr>
            <a:endParaRPr lang="en-US" sz="700" dirty="0"/>
          </a:p>
          <a:p>
            <a:pPr>
              <a:lnSpc>
                <a:spcPct val="120000"/>
              </a:lnSpc>
            </a:pPr>
            <a:r>
              <a:rPr lang="en-US" sz="1400" b="1" dirty="0"/>
              <a:t>Online / Hybrid Observations</a:t>
            </a:r>
            <a:endParaRPr lang="en-US" sz="1400" dirty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TFO completes documents electronically.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Obtain electronic signatures (Adobe routing or approved method).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TFO ensures fully signed document is sent to Dean/Division Office.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 Faculty includes TFO observation in full evaluation packet.</a:t>
            </a:r>
          </a:p>
          <a:p>
            <a:pPr>
              <a:lnSpc>
                <a:spcPct val="120000"/>
              </a:lnSpc>
            </a:pPr>
            <a:endParaRPr lang="en-US" sz="700" dirty="0"/>
          </a:p>
          <a:p>
            <a:pPr>
              <a:lnSpc>
                <a:spcPct val="120000"/>
              </a:lnSpc>
            </a:pPr>
            <a:r>
              <a:rPr lang="en-US" sz="1400" b="1" u="sng" dirty="0"/>
              <a:t>4. Final Responsibility Summary</a:t>
            </a:r>
            <a:endParaRPr lang="en-US" sz="1400" u="sng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Primary Responsibility – TFO: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Initiates, completes, secures signatures, and forwards observation documentation to the Dean.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Faculty Responsibility: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Completes self-evaluation and assembles required evaluation components.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Dean/Division Office: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Confirms receipt and follows up on missing materials.</a:t>
            </a:r>
          </a:p>
        </p:txBody>
      </p:sp>
    </p:spTree>
    <p:extLst>
      <p:ext uri="{BB962C8B-B14F-4D97-AF65-F5344CB8AC3E}">
        <p14:creationId xmlns:p14="http://schemas.microsoft.com/office/powerpoint/2010/main" val="382509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D98A-38E5-F2E0-4A1B-4C7B01C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Calibri"/>
                <a:ea typeface="Calibri"/>
                <a:cs typeface="Times New Roman"/>
              </a:rPr>
              <a:t>Purpose Of the Faculty Evaluation (Rob)</a:t>
            </a:r>
            <a:endParaRPr lang="en-US" sz="3600" b="1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B38606-6650-8C64-9418-EA3256D3D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99610"/>
              </p:ext>
            </p:extLst>
          </p:nvPr>
        </p:nvGraphicFramePr>
        <p:xfrm>
          <a:off x="1124414" y="1458950"/>
          <a:ext cx="10233273" cy="5033396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280159">
                  <a:extLst>
                    <a:ext uri="{9D8B030D-6E8A-4147-A177-3AD203B41FA5}">
                      <a16:colId xmlns:a16="http://schemas.microsoft.com/office/drawing/2014/main" val="3371793013"/>
                    </a:ext>
                  </a:extLst>
                </a:gridCol>
                <a:gridCol w="8953114">
                  <a:extLst>
                    <a:ext uri="{9D8B030D-6E8A-4147-A177-3AD203B41FA5}">
                      <a16:colId xmlns:a16="http://schemas.microsoft.com/office/drawing/2014/main" val="1360531037"/>
                    </a:ext>
                  </a:extLst>
                </a:gridCol>
              </a:tblGrid>
              <a:tr h="1341120">
                <a:tc>
                  <a:txBody>
                    <a:bodyPr/>
                    <a:lstStyle/>
                    <a:p>
                      <a:r>
                        <a:rPr lang="en-US" sz="2400"/>
                        <a:t>19.1.1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400" u="none" strike="noStrike" noProof="0">
                          <a:solidFill>
                            <a:srgbClr val="000000"/>
                          </a:solidFill>
                        </a:rPr>
                        <a:t>To measure the </a:t>
                      </a:r>
                      <a:r>
                        <a:rPr lang="en-US" sz="2400" b="1" u="none" strike="noStrike" noProof="0">
                          <a:solidFill>
                            <a:srgbClr val="000000"/>
                          </a:solidFill>
                        </a:rPr>
                        <a:t>effectiveness</a:t>
                      </a:r>
                      <a:r>
                        <a:rPr lang="en-US" sz="2400" u="none" strike="noStrike" noProof="0">
                          <a:solidFill>
                            <a:srgbClr val="000000"/>
                          </a:solidFill>
                        </a:rPr>
                        <a:t> of faculty performance, </a:t>
                      </a:r>
                      <a:r>
                        <a:rPr lang="en-US" sz="2400" b="1" u="none" strike="noStrike" noProof="0">
                          <a:solidFill>
                            <a:srgbClr val="000000"/>
                          </a:solidFill>
                        </a:rPr>
                        <a:t>identify those areas needing improvement, and provide assistance for improved faculty performance.</a:t>
                      </a:r>
                      <a:r>
                        <a:rPr lang="en-US" sz="2400" u="none" strike="noStrike" noProof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66172"/>
                  </a:ext>
                </a:extLst>
              </a:tr>
              <a:tr h="1314836">
                <a:tc>
                  <a:txBody>
                    <a:bodyPr/>
                    <a:lstStyle/>
                    <a:p>
                      <a:r>
                        <a:rPr lang="en-US" sz="2400"/>
                        <a:t>19.1.2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noProof="0">
                          <a:solidFill>
                            <a:srgbClr val="000000"/>
                          </a:solidFill>
                        </a:rPr>
                        <a:t>To encourage continued growth in teaching and learning</a:t>
                      </a:r>
                      <a:r>
                        <a:rPr lang="en-US" sz="2400" u="none" strike="noStrike" noProof="0">
                          <a:solidFill>
                            <a:srgbClr val="000000"/>
                          </a:solidFill>
                        </a:rPr>
                        <a:t>, campus and departmental relationships, and participation in the College governance.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45441"/>
                  </a:ext>
                </a:extLst>
              </a:tr>
              <a:tr h="270271">
                <a:tc>
                  <a:txBody>
                    <a:bodyPr/>
                    <a:lstStyle/>
                    <a:p>
                      <a:r>
                        <a:rPr lang="en-US" sz="2400"/>
                        <a:t>19.1.3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noProof="0">
                          <a:solidFill>
                            <a:srgbClr val="000000"/>
                          </a:solidFill>
                        </a:rPr>
                        <a:t>To ensure compliance with District, State, and Federal accreditation policies and standards. </a:t>
                      </a: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38046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sz="2400"/>
                        <a:t>19.1.4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noProof="0">
                          <a:solidFill>
                            <a:srgbClr val="000000"/>
                          </a:solidFill>
                        </a:rPr>
                        <a:t>To provide reasonable criteria for granting reappointment and/or permanent and continuing status.</a:t>
                      </a: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284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777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k Questions to Improve Your Leadership">
            <a:extLst>
              <a:ext uri="{FF2B5EF4-FFF2-40B4-BE49-F238E27FC236}">
                <a16:creationId xmlns:a16="http://schemas.microsoft.com/office/drawing/2014/main" id="{E0D97E37-9CBE-178F-4169-2C810124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9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43" y="358020"/>
            <a:ext cx="11208483" cy="9074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>
                <a:latin typeface="Aptos"/>
              </a:rPr>
              <a:t>What is Good Teaching? (Rob)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CE90F-B94D-DF0B-418D-BE8AC6981517}"/>
              </a:ext>
            </a:extLst>
          </p:cNvPr>
          <p:cNvSpPr txBox="1"/>
          <p:nvPr/>
        </p:nvSpPr>
        <p:spPr>
          <a:xfrm>
            <a:off x="370271" y="1256463"/>
            <a:ext cx="5214718" cy="19005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900"/>
              </a:spcBef>
              <a:buClr>
                <a:schemeClr val="accent1"/>
              </a:buClr>
            </a:pPr>
            <a:r>
              <a:rPr lang="en-US" sz="2200">
                <a:latin typeface="Aptos"/>
                <a:ea typeface="Calibri"/>
                <a:cs typeface="Calibri"/>
              </a:rPr>
              <a:t>In the chat, please briefly write your definition of good teaching? </a:t>
            </a:r>
          </a:p>
          <a:p>
            <a:pPr>
              <a:spcBef>
                <a:spcPts val="900"/>
              </a:spcBef>
            </a:pPr>
            <a:r>
              <a:rPr lang="en-US" sz="2200">
                <a:latin typeface="Aptos"/>
                <a:ea typeface="Calibri"/>
                <a:cs typeface="Calibri"/>
              </a:rPr>
              <a:t>Maybe include some specific examples of good teaching you have seen or experienced.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9505A-9120-9FD7-C36B-90CFAFAA0113}"/>
              </a:ext>
            </a:extLst>
          </p:cNvPr>
          <p:cNvSpPr txBox="1"/>
          <p:nvPr/>
        </p:nvSpPr>
        <p:spPr>
          <a:xfrm>
            <a:off x="6418632" y="1295120"/>
            <a:ext cx="5214718" cy="30008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900"/>
              </a:spcBef>
              <a:buClr>
                <a:schemeClr val="accent1"/>
              </a:buClr>
            </a:pPr>
            <a:r>
              <a:rPr lang="en-US" b="1">
                <a:latin typeface="Aptos"/>
                <a:ea typeface="Calibri"/>
                <a:cs typeface="Calibri"/>
              </a:rPr>
              <a:t>Resources for Faculty</a:t>
            </a:r>
            <a:endParaRPr lang="en-US">
              <a:latin typeface="Aptos"/>
              <a:ea typeface="Calibri"/>
              <a:cs typeface="Calibri"/>
            </a:endParaRPr>
          </a:p>
          <a:p>
            <a:pPr marL="215900" indent="-2159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Aptos"/>
                <a:ea typeface="Calibri"/>
                <a:cs typeface="Calibri"/>
                <a:hlinkClick r:id="rId3"/>
              </a:rPr>
              <a:t>Community College Research Center – Columbia College</a:t>
            </a:r>
            <a:endParaRPr lang="en-US" sz="1400">
              <a:latin typeface="Aptos"/>
              <a:ea typeface="Calibri"/>
              <a:cs typeface="Calibri"/>
            </a:endParaRPr>
          </a:p>
          <a:p>
            <a:pPr marL="215900" indent="-2159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C45500"/>
                </a:solidFill>
                <a:latin typeface="Aptos"/>
                <a:ea typeface="Calibri"/>
                <a:cs typeface="Calibri"/>
                <a:hlinkClick r:id="rId4"/>
              </a:rPr>
              <a:t>Inclusive Teaching: Strategies for Promoting Equity in the College Classroom</a:t>
            </a:r>
            <a:endParaRPr lang="en-US" sz="1400">
              <a:latin typeface="Aptos"/>
              <a:ea typeface="Calibri"/>
              <a:cs typeface="Calibri"/>
            </a:endParaRPr>
          </a:p>
          <a:p>
            <a:pPr marL="215900" indent="-2159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>
                <a:ea typeface="+mn-lt"/>
                <a:cs typeface="+mn-lt"/>
                <a:hlinkClick r:id="rId5"/>
              </a:rPr>
              <a:t>https://knowlesteachers.org/kaleidoscope/makes-good-teaching#:~:text=Good%20teaching%20gets%20students%20to,but%20often%20the%20work%20goes</a:t>
            </a:r>
            <a:endParaRPr lang="en-US" sz="1400">
              <a:latin typeface="Aptos"/>
              <a:ea typeface="Calibri"/>
              <a:cs typeface="Calibri"/>
            </a:endParaRPr>
          </a:p>
          <a:p>
            <a:pPr marL="215900" indent="-2159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183D6E"/>
                </a:solidFill>
                <a:ea typeface="+mn-lt"/>
                <a:cs typeface="+mn-lt"/>
                <a:hlinkClick r:id="rId6"/>
              </a:rPr>
              <a:t>4.0 Best Practices "Observation" Sample</a:t>
            </a:r>
            <a:endParaRPr lang="en-US" sz="1400">
              <a:latin typeface="Aptos"/>
              <a:ea typeface="Calibri"/>
              <a:cs typeface="Calibri"/>
            </a:endParaRPr>
          </a:p>
          <a:p>
            <a:pPr marL="215900" indent="-2159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latin typeface="Aptos"/>
              <a:ea typeface="Calibri"/>
              <a:cs typeface="Calibri"/>
            </a:endParaRPr>
          </a:p>
          <a:p>
            <a:pPr>
              <a:spcBef>
                <a:spcPts val="900"/>
              </a:spcBef>
              <a:buClr>
                <a:schemeClr val="accent1"/>
              </a:buClr>
            </a:pPr>
            <a:endParaRPr lang="en-US" sz="1400">
              <a:latin typeface="Aptos"/>
              <a:ea typeface="Calibri"/>
              <a:cs typeface="Calibri"/>
            </a:endParaRPr>
          </a:p>
        </p:txBody>
      </p:sp>
      <p:pic>
        <p:nvPicPr>
          <p:cNvPr id="4" name="Picture 3" descr="A book cover of a teaching&#10;&#10;AI-generated content may be incorrect.">
            <a:extLst>
              <a:ext uri="{FF2B5EF4-FFF2-40B4-BE49-F238E27FC236}">
                <a16:creationId xmlns:a16="http://schemas.microsoft.com/office/drawing/2014/main" id="{C6A136D9-A057-FF7C-16BF-3DC47A591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7489" y="10489685"/>
            <a:ext cx="1295400" cy="2076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690AA5-2E02-A206-50B6-433156ADD6DF}"/>
              </a:ext>
            </a:extLst>
          </p:cNvPr>
          <p:cNvSpPr txBox="1"/>
          <p:nvPr/>
        </p:nvSpPr>
        <p:spPr>
          <a:xfrm>
            <a:off x="477644" y="3246863"/>
            <a:ext cx="593059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Core Principles of Good Teaching</a:t>
            </a:r>
          </a:p>
          <a:p>
            <a:r>
              <a:rPr lang="en-US"/>
              <a:t>✅ </a:t>
            </a:r>
            <a:r>
              <a:rPr lang="en-US" b="1"/>
              <a:t>Active Learning</a:t>
            </a:r>
            <a:r>
              <a:rPr lang="en-US"/>
              <a:t> – Engage students with discussions, problem-solving, and hands-on activities.</a:t>
            </a:r>
            <a:br>
              <a:rPr lang="en-US"/>
            </a:br>
            <a:r>
              <a:rPr lang="en-US"/>
              <a:t>✅ </a:t>
            </a:r>
            <a:r>
              <a:rPr lang="en-US" b="1"/>
              <a:t>Clarity &amp; Structure</a:t>
            </a:r>
            <a:r>
              <a:rPr lang="en-US"/>
              <a:t> – Clearly outline learning objectives, expectations, and steps for success.</a:t>
            </a:r>
            <a:br>
              <a:rPr lang="en-US"/>
            </a:br>
            <a:r>
              <a:rPr lang="en-US"/>
              <a:t>✅ </a:t>
            </a:r>
            <a:r>
              <a:rPr lang="en-US" b="1"/>
              <a:t>Equity &amp; Inclusion</a:t>
            </a:r>
            <a:r>
              <a:rPr lang="en-US"/>
              <a:t> – Create an environment where all students feel valued and supported.</a:t>
            </a:r>
            <a:br>
              <a:rPr lang="en-US"/>
            </a:br>
            <a:r>
              <a:rPr lang="en-US"/>
              <a:t>✅ </a:t>
            </a:r>
            <a:r>
              <a:rPr lang="en-US" b="1"/>
              <a:t>Real-World Connection</a:t>
            </a:r>
            <a:r>
              <a:rPr lang="en-US"/>
              <a:t> – Tie lessons to students' lives, careers, and societal needs.</a:t>
            </a:r>
            <a:br>
              <a:rPr lang="en-US"/>
            </a:br>
            <a:r>
              <a:rPr lang="en-US"/>
              <a:t>✅ </a:t>
            </a:r>
            <a:r>
              <a:rPr lang="en-US" b="1"/>
              <a:t>Feedback &amp; Reflection</a:t>
            </a:r>
            <a:r>
              <a:rPr lang="en-US"/>
              <a:t> – Offer timely feedback and encourage self-assessment.</a:t>
            </a:r>
          </a:p>
        </p:txBody>
      </p:sp>
      <p:pic>
        <p:nvPicPr>
          <p:cNvPr id="7" name="Picture 6" descr="A book cover of a teaching&#10;&#10;AI-generated content may be incorrect.">
            <a:extLst>
              <a:ext uri="{FF2B5EF4-FFF2-40B4-BE49-F238E27FC236}">
                <a16:creationId xmlns:a16="http://schemas.microsoft.com/office/drawing/2014/main" id="{E1657151-DFA0-1079-B5EE-365D26B9CC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7609" y="3945476"/>
            <a:ext cx="1489710" cy="23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New Logo For Open-Discussion — Steemit">
            <a:extLst>
              <a:ext uri="{FF2B5EF4-FFF2-40B4-BE49-F238E27FC236}">
                <a16:creationId xmlns:a16="http://schemas.microsoft.com/office/drawing/2014/main" id="{FD01D5A3-1FBF-DA32-0FCB-5093B703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75" y="1602812"/>
            <a:ext cx="2878086" cy="330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5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C7B7A-C4E9-701B-0F3D-7D6561F94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DCFC-7BA8-E8AF-59C0-742A22C0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1" y="587201"/>
            <a:ext cx="11390026" cy="6214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>
                <a:latin typeface="Bookman Old Style"/>
              </a:rPr>
              <a:t>3 Stages in the Observation (Scott)</a:t>
            </a:r>
            <a:endParaRPr lang="en-US" sz="4000" b="1">
              <a:latin typeface="Bookman Old Style"/>
            </a:endParaRP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6120FFB5-E752-9275-821A-7C17DEF3B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189125"/>
              </p:ext>
            </p:extLst>
          </p:nvPr>
        </p:nvGraphicFramePr>
        <p:xfrm>
          <a:off x="679554" y="1586752"/>
          <a:ext cx="11002780" cy="501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0D07D08-35A3-F4E0-88A7-C3EE2E45AB68}"/>
              </a:ext>
            </a:extLst>
          </p:cNvPr>
          <p:cNvSpPr txBox="1"/>
          <p:nvPr/>
        </p:nvSpPr>
        <p:spPr>
          <a:xfrm>
            <a:off x="759759" y="5855052"/>
            <a:ext cx="1066351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b="1"/>
              <a:t>TFO Handbook:  </a:t>
            </a:r>
            <a:r>
              <a:rPr lang="en-US">
                <a:hlinkClick r:id="rId9"/>
              </a:rPr>
              <a:t>https://www.gavilan.edu/staff/fplc/tfo/docs/TrainedFacultyObserverHandbook2023.docx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43769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64A7-0709-7882-4FDC-F699553D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Differences Between Modalities (Scott)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9C1A76-7C37-A74E-DE96-136B65C7D2C1}"/>
              </a:ext>
            </a:extLst>
          </p:cNvPr>
          <p:cNvSpPr txBox="1"/>
          <p:nvPr/>
        </p:nvSpPr>
        <p:spPr>
          <a:xfrm>
            <a:off x="1160834" y="2695074"/>
            <a:ext cx="1041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https://www.gavilan.edu/staff/fplc/docs/Best-Practices-Observation-Form-Sample-Suggestions.pdf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New Logo For Open-Discussion — Steemit">
            <a:extLst>
              <a:ext uri="{FF2B5EF4-FFF2-40B4-BE49-F238E27FC236}">
                <a16:creationId xmlns:a16="http://schemas.microsoft.com/office/drawing/2014/main" id="{4EF6B00E-FA03-C47A-535E-3C58612E6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79" y="1268515"/>
            <a:ext cx="3221256" cy="369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0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4B7AB-4570-E247-B9D0-E72AB3CFC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438F-0941-BDE7-3AB8-1D35B322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441" y="815550"/>
            <a:ext cx="5327930" cy="1208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Bookman Old Style"/>
              </a:rPr>
              <a:t>OEI Rubric (Peter)</a:t>
            </a:r>
            <a:br>
              <a:rPr lang="en-US">
                <a:latin typeface="Bookman Old Style" panose="02050604050505020204" pitchFamily="18" charset="0"/>
              </a:rPr>
            </a:br>
            <a:r>
              <a:rPr lang="en-US" sz="1800">
                <a:solidFill>
                  <a:srgbClr val="0070C0"/>
                </a:solidFill>
                <a:latin typeface="Bookman Old Style"/>
                <a:hlinkClick r:id="rId3"/>
              </a:rPr>
              <a:t>gavilan.edu/staff/tlc</a:t>
            </a:r>
            <a:endParaRPr lang="en-US" sz="1800">
              <a:solidFill>
                <a:srgbClr val="0070C0"/>
              </a:solidFill>
              <a:latin typeface="Bookman Old Style" panose="02050604050505020204" pitchFamily="18" charset="0"/>
              <a:hlinkClick r:id="rId3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DD4AEE-8661-6B48-0FDA-68BA588E048D}"/>
              </a:ext>
            </a:extLst>
          </p:cNvPr>
          <p:cNvSpPr txBox="1">
            <a:spLocks/>
          </p:cNvSpPr>
          <p:nvPr/>
        </p:nvSpPr>
        <p:spPr>
          <a:xfrm>
            <a:off x="6445916" y="4044406"/>
            <a:ext cx="4981833" cy="869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Bookman Old Style"/>
                <a:hlinkClick r:id="rId4"/>
              </a:rPr>
              <a:t>ACCJC RSI Rubric</a:t>
            </a:r>
            <a:endParaRPr lang="en-US" sz="4000">
              <a:latin typeface="Bookman Old Style"/>
            </a:endParaRPr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F26F636-58EA-7A65-CD73-5B004862C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29" y="430138"/>
            <a:ext cx="5812658" cy="3398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C7F687-57DC-DA45-5BBC-D1D73B3C2A3E}"/>
              </a:ext>
            </a:extLst>
          </p:cNvPr>
          <p:cNvSpPr txBox="1"/>
          <p:nvPr/>
        </p:nvSpPr>
        <p:spPr>
          <a:xfrm>
            <a:off x="6449029" y="2022506"/>
            <a:ext cx="53335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 thorough examination of all aspects of an online class – both technical and instructional.</a:t>
            </a:r>
          </a:p>
          <a:p>
            <a:endParaRPr lang="en-US"/>
          </a:p>
          <a:p>
            <a:r>
              <a:rPr lang="en-US"/>
              <a:t>A useful guide during evaluation.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69526-8EBE-CDD9-2067-CE62B028FAC4}"/>
              </a:ext>
            </a:extLst>
          </p:cNvPr>
          <p:cNvSpPr txBox="1"/>
          <p:nvPr/>
        </p:nvSpPr>
        <p:spPr>
          <a:xfrm>
            <a:off x="6449029" y="4833668"/>
            <a:ext cx="533357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In-depth look at all types of </a:t>
            </a:r>
            <a:r>
              <a:rPr lang="en-US" b="1" i="1"/>
              <a:t>interaction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(regular and substantive interaction)</a:t>
            </a:r>
          </a:p>
        </p:txBody>
      </p:sp>
    </p:spTree>
    <p:extLst>
      <p:ext uri="{BB962C8B-B14F-4D97-AF65-F5344CB8AC3E}">
        <p14:creationId xmlns:p14="http://schemas.microsoft.com/office/powerpoint/2010/main" val="298185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19" y="133019"/>
            <a:ext cx="10058400" cy="907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Bookman Old Style"/>
              </a:rPr>
              <a:t>OEI Rubric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DB775-1721-F8D0-A357-368C33B00A1B}"/>
              </a:ext>
            </a:extLst>
          </p:cNvPr>
          <p:cNvSpPr txBox="1"/>
          <p:nvPr/>
        </p:nvSpPr>
        <p:spPr>
          <a:xfrm>
            <a:off x="200259" y="1043504"/>
            <a:ext cx="8976219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00150" lvl="1" indent="-742950">
              <a:buFont typeface="+mj-lt"/>
              <a:buAutoNum type="alphaUcPeriod"/>
            </a:pP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</a:rPr>
              <a:t>Content Presentation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</a:rPr>
              <a:t>Interaction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</a:rPr>
              <a:t>Assessment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</a:rPr>
              <a:t>Accessibility</a:t>
            </a:r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64F25524-7BB6-7992-0F3D-6FA5421B5BFC}"/>
              </a:ext>
            </a:extLst>
          </p:cNvPr>
          <p:cNvSpPr/>
          <p:nvPr/>
        </p:nvSpPr>
        <p:spPr>
          <a:xfrm rot="10800000" flipH="1">
            <a:off x="3768047" y="1836913"/>
            <a:ext cx="4513024" cy="78741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EB2D16-2178-9D1A-D787-81AB9BE39899}"/>
              </a:ext>
            </a:extLst>
          </p:cNvPr>
          <p:cNvSpPr txBox="1">
            <a:spLocks/>
          </p:cNvSpPr>
          <p:nvPr/>
        </p:nvSpPr>
        <p:spPr>
          <a:xfrm>
            <a:off x="6419335" y="2777364"/>
            <a:ext cx="5517292" cy="907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Bookman Old Style"/>
              </a:rPr>
              <a:t>ACCJC RSI Rubric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1BAE4-5F59-3655-3968-2FDCEAC2752A}"/>
              </a:ext>
            </a:extLst>
          </p:cNvPr>
          <p:cNvSpPr txBox="1"/>
          <p:nvPr/>
        </p:nvSpPr>
        <p:spPr>
          <a:xfrm>
            <a:off x="5534259" y="3556044"/>
            <a:ext cx="6401894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</a:rPr>
              <a:t>Direct Instruction</a:t>
            </a:r>
            <a:endParaRPr lang="en-US" sz="3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</a:rPr>
              <a:t>Feedback</a:t>
            </a:r>
            <a:endParaRPr lang="en-US" sz="3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</a:rPr>
              <a:t>Group discussion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</a:rPr>
              <a:t>Other opportunity for interaction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</a:rPr>
              <a:t>Progress reporting</a:t>
            </a:r>
          </a:p>
        </p:txBody>
      </p:sp>
    </p:spTree>
    <p:extLst>
      <p:ext uri="{BB962C8B-B14F-4D97-AF65-F5344CB8AC3E}">
        <p14:creationId xmlns:p14="http://schemas.microsoft.com/office/powerpoint/2010/main" val="148168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5a9c87-2411-4c55-8ca4-c294541135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BBBE70212173469E52B599B29DE39A" ma:contentTypeVersion="15" ma:contentTypeDescription="Create a new document." ma:contentTypeScope="" ma:versionID="d38d19344e77cafea428534848a1b0a9">
  <xsd:schema xmlns:xsd="http://www.w3.org/2001/XMLSchema" xmlns:xs="http://www.w3.org/2001/XMLSchema" xmlns:p="http://schemas.microsoft.com/office/2006/metadata/properties" xmlns:ns3="765a9c87-2411-4c55-8ca4-c294541135ba" xmlns:ns4="4867e319-8665-47b3-a2e9-c38c233e7566" targetNamespace="http://schemas.microsoft.com/office/2006/metadata/properties" ma:root="true" ma:fieldsID="283ee7c029251883fa4b539cd3cdf67b" ns3:_="" ns4:_="">
    <xsd:import namespace="765a9c87-2411-4c55-8ca4-c294541135ba"/>
    <xsd:import namespace="4867e319-8665-47b3-a2e9-c38c233e75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a9c87-2411-4c55-8ca4-c294541135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7e319-8665-47b3-a2e9-c38c233e756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79030-A584-4190-827F-CEA745DB6452}">
  <ds:schemaRefs>
    <ds:schemaRef ds:uri="4867e319-8665-47b3-a2e9-c38c233e7566"/>
    <ds:schemaRef ds:uri="765a9c87-2411-4c55-8ca4-c294541135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0FA29E-6ADA-4E7F-B566-F3A3E91E4D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456B9B-2709-41C3-9C29-30181C48E8F6}">
  <ds:schemaRefs>
    <ds:schemaRef ds:uri="4867e319-8665-47b3-a2e9-c38c233e7566"/>
    <ds:schemaRef ds:uri="765a9c87-2411-4c55-8ca4-c294541135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8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Purpose Of the Faculty Evaluation (Rob)</vt:lpstr>
      <vt:lpstr>What is Good Teaching? (Rob)</vt:lpstr>
      <vt:lpstr>PowerPoint Presentation</vt:lpstr>
      <vt:lpstr>3 Stages in the Observation (Scott)</vt:lpstr>
      <vt:lpstr>Differences Between Modalities (Scott)</vt:lpstr>
      <vt:lpstr>PowerPoint Presentation</vt:lpstr>
      <vt:lpstr>OEI Rubric (Peter) gavilan.edu/staff/tlc</vt:lpstr>
      <vt:lpstr>OEI Rubric</vt:lpstr>
      <vt:lpstr>Good Teaching hasn't changed</vt:lpstr>
      <vt:lpstr>PowerPoint Presentation</vt:lpstr>
      <vt:lpstr>PowerPoint Presentation</vt:lpstr>
      <vt:lpstr>Evaluation Components (Moaty)</vt:lpstr>
      <vt:lpstr>Timeline for Evaluation -Article 19.A.1 </vt:lpstr>
      <vt:lpstr>Finding the Forms (Moaty)</vt:lpstr>
      <vt:lpstr>PowerPoint Presentation</vt:lpstr>
      <vt:lpstr>The Forms</vt:lpstr>
      <vt:lpstr>Cover Sheet and Compensation (Victoria)</vt:lpstr>
      <vt:lpstr>TFO Coversheet &amp; Signature Workflow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Fayek, Moaty</dc:creator>
  <cp:revision>177</cp:revision>
  <dcterms:created xsi:type="dcterms:W3CDTF">2025-01-15T01:07:16Z</dcterms:created>
  <dcterms:modified xsi:type="dcterms:W3CDTF">2026-02-21T23:50:31Z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0x010100FBBBBE70212173469E52B599B29DE39A</vt:lpwstr>
  </property>
</Properties>
</file>