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41_E950A6F0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comments/modernComment_10C_5FED4EFA.xml" ContentType="application/vnd.ms-powerpoint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4"/>
  </p:sldMasterIdLst>
  <p:notesMasterIdLst>
    <p:notesMasterId r:id="rId26"/>
  </p:notesMasterIdLst>
  <p:sldIdLst>
    <p:sldId id="260" r:id="rId5"/>
    <p:sldId id="257" r:id="rId6"/>
    <p:sldId id="301" r:id="rId7"/>
    <p:sldId id="326" r:id="rId8"/>
    <p:sldId id="321" r:id="rId9"/>
    <p:sldId id="325" r:id="rId10"/>
    <p:sldId id="327" r:id="rId11"/>
    <p:sldId id="314" r:id="rId12"/>
    <p:sldId id="300" r:id="rId13"/>
    <p:sldId id="324" r:id="rId14"/>
    <p:sldId id="328" r:id="rId15"/>
    <p:sldId id="311" r:id="rId16"/>
    <p:sldId id="296" r:id="rId17"/>
    <p:sldId id="268" r:id="rId18"/>
    <p:sldId id="316" r:id="rId19"/>
    <p:sldId id="323" r:id="rId20"/>
    <p:sldId id="312" r:id="rId21"/>
    <p:sldId id="330" r:id="rId22"/>
    <p:sldId id="258" r:id="rId23"/>
    <p:sldId id="331" r:id="rId24"/>
    <p:sldId id="31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B5D74A-DD3A-4343-9C45-2A94189CFCFA}" name="Masey, Victoria" initials="VM" userId="S::vmasey@gavilan.edu::6e0cfd14-9234-462d-81b5-16b45162e82f" providerId="AD"/>
  <p188:author id="{0B75FDD9-6566-4D2C-2C49-1BB081CD8EF8}" name="Fayek, Moaty" initials="FM" userId="S::mfayek@gavilan.edu::c8733e53-18e4-4271-9f12-b5fbe998bd4d" providerId="AD"/>
  <p188:author id="{F82488F8-9BA2-3623-658F-6E826E01A4BF}" name="Lawtonhaehl, John" initials="LJ" userId="S::jlawtonhaehl@gavilan.edu::7423c0af-a904-41ab-88de-c9033ba07b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5FC16-6700-469E-9C35-5523AD7BC833}" v="134" dt="2026-09-11T00:01:57.758"/>
    <p1510:client id="{8AA7BADE-0D20-6FEE-6B4F-57EFB6F94094}" v="226" dt="2026-09-11T00:00:24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ey, Victoria" userId="6e0cfd14-9234-462d-81b5-16b45162e82f" providerId="ADAL" clId="{3A32591D-80D6-477D-8D64-1EFB25AE8B80}"/>
    <pc:docChg chg="undo custSel addSld delSld modSld">
      <pc:chgData name="Masey, Victoria" userId="6e0cfd14-9234-462d-81b5-16b45162e82f" providerId="ADAL" clId="{3A32591D-80D6-477D-8D64-1EFB25AE8B80}" dt="2026-09-11T00:01:57.758" v="1157" actId="14100"/>
      <pc:docMkLst>
        <pc:docMk/>
      </pc:docMkLst>
      <pc:sldChg chg="addSp delSp modSp mod">
        <pc:chgData name="Masey, Victoria" userId="6e0cfd14-9234-462d-81b5-16b45162e82f" providerId="ADAL" clId="{3A32591D-80D6-477D-8D64-1EFB25AE8B80}" dt="2026-09-10T23:59:07.729" v="1152" actId="113"/>
        <pc:sldMkLst>
          <pc:docMk/>
          <pc:sldMk cId="3822407722" sldId="258"/>
        </pc:sldMkLst>
        <pc:spChg chg="mod">
          <ac:chgData name="Masey, Victoria" userId="6e0cfd14-9234-462d-81b5-16b45162e82f" providerId="ADAL" clId="{3A32591D-80D6-477D-8D64-1EFB25AE8B80}" dt="2026-09-10T22:09:40.082" v="958" actId="404"/>
          <ac:spMkLst>
            <pc:docMk/>
            <pc:sldMk cId="3822407722" sldId="258"/>
            <ac:spMk id="8" creationId="{769BAC94-6EE6-4C8D-8140-D4B8F6CFD4D4}"/>
          </ac:spMkLst>
        </pc:spChg>
        <pc:spChg chg="mod">
          <ac:chgData name="Masey, Victoria" userId="6e0cfd14-9234-462d-81b5-16b45162e82f" providerId="ADAL" clId="{3A32591D-80D6-477D-8D64-1EFB25AE8B80}" dt="2026-09-10T23:59:07.729" v="1152" actId="113"/>
          <ac:spMkLst>
            <pc:docMk/>
            <pc:sldMk cId="3822407722" sldId="258"/>
            <ac:spMk id="9" creationId="{2352AEF0-6B6A-4BB0-A115-57B4A69831F0}"/>
          </ac:spMkLst>
        </pc:spChg>
        <pc:picChg chg="del">
          <ac:chgData name="Masey, Victoria" userId="6e0cfd14-9234-462d-81b5-16b45162e82f" providerId="ADAL" clId="{3A32591D-80D6-477D-8D64-1EFB25AE8B80}" dt="2026-09-10T22:15:48.388" v="962" actId="21"/>
          <ac:picMkLst>
            <pc:docMk/>
            <pc:sldMk cId="3822407722" sldId="258"/>
            <ac:picMk id="2" creationId="{DE82927A-27D6-7E0E-E42E-D1CB4091335B}"/>
          </ac:picMkLst>
        </pc:picChg>
        <pc:picChg chg="add del mod">
          <ac:chgData name="Masey, Victoria" userId="6e0cfd14-9234-462d-81b5-16b45162e82f" providerId="ADAL" clId="{3A32591D-80D6-477D-8D64-1EFB25AE8B80}" dt="2026-09-10T22:15:56.053" v="965" actId="21"/>
          <ac:picMkLst>
            <pc:docMk/>
            <pc:sldMk cId="3822407722" sldId="258"/>
            <ac:picMk id="4" creationId="{DFF3C719-79A4-AE75-9711-F308E1FE70AE}"/>
          </ac:picMkLst>
        </pc:picChg>
        <pc:picChg chg="add mod">
          <ac:chgData name="Masey, Victoria" userId="6e0cfd14-9234-462d-81b5-16b45162e82f" providerId="ADAL" clId="{3A32591D-80D6-477D-8D64-1EFB25AE8B80}" dt="2026-09-10T22:16:02.691" v="967" actId="1076"/>
          <ac:picMkLst>
            <pc:docMk/>
            <pc:sldMk cId="3822407722" sldId="258"/>
            <ac:picMk id="7" creationId="{FBD7AB17-1F8F-14C2-8B07-7467A55ED499}"/>
          </ac:picMkLst>
        </pc:picChg>
      </pc:sldChg>
      <pc:sldChg chg="modSp mod">
        <pc:chgData name="Masey, Victoria" userId="6e0cfd14-9234-462d-81b5-16b45162e82f" providerId="ADAL" clId="{3A32591D-80D6-477D-8D64-1EFB25AE8B80}" dt="2026-09-10T22:27:15.383" v="973" actId="20577"/>
        <pc:sldMkLst>
          <pc:docMk/>
          <pc:sldMk cId="1016312826" sldId="260"/>
        </pc:sldMkLst>
        <pc:spChg chg="mod">
          <ac:chgData name="Masey, Victoria" userId="6e0cfd14-9234-462d-81b5-16b45162e82f" providerId="ADAL" clId="{3A32591D-80D6-477D-8D64-1EFB25AE8B80}" dt="2026-09-10T22:27:15.383" v="973" actId="20577"/>
          <ac:spMkLst>
            <pc:docMk/>
            <pc:sldMk cId="1016312826" sldId="260"/>
            <ac:spMk id="6" creationId="{BD0C36B7-0501-89AE-0BA6-19BCDB90EF43}"/>
          </ac:spMkLst>
        </pc:spChg>
      </pc:sldChg>
      <pc:sldChg chg="modSp mod">
        <pc:chgData name="Masey, Victoria" userId="6e0cfd14-9234-462d-81b5-16b45162e82f" providerId="ADAL" clId="{3A32591D-80D6-477D-8D64-1EFB25AE8B80}" dt="2026-09-10T22:31:00.534" v="989"/>
        <pc:sldMkLst>
          <pc:docMk/>
          <pc:sldMk cId="1609387770" sldId="268"/>
        </pc:sldMkLst>
        <pc:spChg chg="mod">
          <ac:chgData name="Masey, Victoria" userId="6e0cfd14-9234-462d-81b5-16b45162e82f" providerId="ADAL" clId="{3A32591D-80D6-477D-8D64-1EFB25AE8B80}" dt="2026-09-10T22:31:00.534" v="989"/>
          <ac:spMkLst>
            <pc:docMk/>
            <pc:sldMk cId="1609387770" sldId="268"/>
            <ac:spMk id="7" creationId="{32220BDD-F6D0-B591-15B1-BA84E875142F}"/>
          </ac:spMkLst>
        </pc:spChg>
        <pc:graphicFrameChg chg="mod modGraphic">
          <ac:chgData name="Masey, Victoria" userId="6e0cfd14-9234-462d-81b5-16b45162e82f" providerId="ADAL" clId="{3A32591D-80D6-477D-8D64-1EFB25AE8B80}" dt="2026-09-10T22:30:11.830" v="985" actId="207"/>
          <ac:graphicFrameMkLst>
            <pc:docMk/>
            <pc:sldMk cId="1609387770" sldId="268"/>
            <ac:graphicFrameMk id="37" creationId="{E9190C4C-2B7F-4FE9-96C7-83E23481CB7B}"/>
          </ac:graphicFrameMkLst>
        </pc:graphicFrameChg>
      </pc:sldChg>
      <pc:sldChg chg="addSp delSp modSp mod">
        <pc:chgData name="Masey, Victoria" userId="6e0cfd14-9234-462d-81b5-16b45162e82f" providerId="ADAL" clId="{3A32591D-80D6-477D-8D64-1EFB25AE8B80}" dt="2026-09-11T00:01:57.758" v="1157" actId="14100"/>
        <pc:sldMkLst>
          <pc:docMk/>
          <pc:sldMk cId="84782032" sldId="296"/>
        </pc:sldMkLst>
        <pc:spChg chg="mod">
          <ac:chgData name="Masey, Victoria" userId="6e0cfd14-9234-462d-81b5-16b45162e82f" providerId="ADAL" clId="{3A32591D-80D6-477D-8D64-1EFB25AE8B80}" dt="2026-09-11T00:01:12.799" v="1155" actId="403"/>
          <ac:spMkLst>
            <pc:docMk/>
            <pc:sldMk cId="84782032" sldId="296"/>
            <ac:spMk id="3" creationId="{FFD91B73-E8DF-B0B0-B66C-1411FA41B243}"/>
          </ac:spMkLst>
        </pc:spChg>
        <pc:spChg chg="add del mod">
          <ac:chgData name="Masey, Victoria" userId="6e0cfd14-9234-462d-81b5-16b45162e82f" providerId="ADAL" clId="{3A32591D-80D6-477D-8D64-1EFB25AE8B80}" dt="2026-09-10T23:58:23.169" v="1151" actId="21"/>
          <ac:spMkLst>
            <pc:docMk/>
            <pc:sldMk cId="84782032" sldId="296"/>
            <ac:spMk id="5" creationId="{F4752332-D5E0-1FEF-CFAA-0878FD4F962C}"/>
          </ac:spMkLst>
        </pc:spChg>
        <pc:spChg chg="add mod">
          <ac:chgData name="Masey, Victoria" userId="6e0cfd14-9234-462d-81b5-16b45162e82f" providerId="ADAL" clId="{3A32591D-80D6-477D-8D64-1EFB25AE8B80}" dt="2026-09-11T00:01:57.758" v="1157" actId="14100"/>
          <ac:spMkLst>
            <pc:docMk/>
            <pc:sldMk cId="84782032" sldId="296"/>
            <ac:spMk id="6" creationId="{A833E7F7-CF07-B90F-5DB2-28BDA02C4C2F}"/>
          </ac:spMkLst>
        </pc:spChg>
      </pc:sldChg>
      <pc:sldChg chg="modSp">
        <pc:chgData name="Masey, Victoria" userId="6e0cfd14-9234-462d-81b5-16b45162e82f" providerId="ADAL" clId="{3A32591D-80D6-477D-8D64-1EFB25AE8B80}" dt="2026-09-10T23:44:07.909" v="1038" actId="20577"/>
        <pc:sldMkLst>
          <pc:docMk/>
          <pc:sldMk cId="2616289392" sldId="301"/>
        </pc:sldMkLst>
        <pc:spChg chg="mod">
          <ac:chgData name="Masey, Victoria" userId="6e0cfd14-9234-462d-81b5-16b45162e82f" providerId="ADAL" clId="{3A32591D-80D6-477D-8D64-1EFB25AE8B80}" dt="2026-09-10T23:44:07.909" v="1038" actId="20577"/>
          <ac:spMkLst>
            <pc:docMk/>
            <pc:sldMk cId="2616289392" sldId="301"/>
            <ac:spMk id="5" creationId="{C119505A-9120-9FD7-C36B-90CFAFAA0113}"/>
          </ac:spMkLst>
        </pc:spChg>
      </pc:sldChg>
      <pc:sldChg chg="addSp modSp mod">
        <pc:chgData name="Masey, Victoria" userId="6e0cfd14-9234-462d-81b5-16b45162e82f" providerId="ADAL" clId="{3A32591D-80D6-477D-8D64-1EFB25AE8B80}" dt="2026-09-10T23:55:02.729" v="1148" actId="20577"/>
        <pc:sldMkLst>
          <pc:docMk/>
          <pc:sldMk cId="2672705608" sldId="325"/>
        </pc:sldMkLst>
        <pc:spChg chg="mod">
          <ac:chgData name="Masey, Victoria" userId="6e0cfd14-9234-462d-81b5-16b45162e82f" providerId="ADAL" clId="{3A32591D-80D6-477D-8D64-1EFB25AE8B80}" dt="2026-09-10T23:45:47.467" v="1056" actId="20577"/>
          <ac:spMkLst>
            <pc:docMk/>
            <pc:sldMk cId="2672705608" sldId="325"/>
            <ac:spMk id="2" creationId="{03B264A7-0709-7882-4FDC-F699553DAE98}"/>
          </ac:spMkLst>
        </pc:spChg>
        <pc:spChg chg="add mod">
          <ac:chgData name="Masey, Victoria" userId="6e0cfd14-9234-462d-81b5-16b45162e82f" providerId="ADAL" clId="{3A32591D-80D6-477D-8D64-1EFB25AE8B80}" dt="2026-09-10T23:55:02.729" v="1148" actId="20577"/>
          <ac:spMkLst>
            <pc:docMk/>
            <pc:sldMk cId="2672705608" sldId="325"/>
            <ac:spMk id="4" creationId="{E6C3396F-E2D9-2774-D8FB-EA0C89AB6FF7}"/>
          </ac:spMkLst>
        </pc:spChg>
      </pc:sldChg>
      <pc:sldChg chg="addSp modSp mod">
        <pc:chgData name="Masey, Victoria" userId="6e0cfd14-9234-462d-81b5-16b45162e82f" providerId="ADAL" clId="{3A32591D-80D6-477D-8D64-1EFB25AE8B80}" dt="2026-09-10T23:50:18.732" v="1081" actId="403"/>
        <pc:sldMkLst>
          <pc:docMk/>
          <pc:sldMk cId="4217302660" sldId="327"/>
        </pc:sldMkLst>
        <pc:spChg chg="add mod">
          <ac:chgData name="Masey, Victoria" userId="6e0cfd14-9234-462d-81b5-16b45162e82f" providerId="ADAL" clId="{3A32591D-80D6-477D-8D64-1EFB25AE8B80}" dt="2026-09-10T23:50:18.732" v="1081" actId="403"/>
          <ac:spMkLst>
            <pc:docMk/>
            <pc:sldMk cId="4217302660" sldId="327"/>
            <ac:spMk id="3" creationId="{8F92A051-8EDB-C55D-4D8D-934A6C0583B2}"/>
          </ac:spMkLst>
        </pc:spChg>
        <pc:picChg chg="mod">
          <ac:chgData name="Masey, Victoria" userId="6e0cfd14-9234-462d-81b5-16b45162e82f" providerId="ADAL" clId="{3A32591D-80D6-477D-8D64-1EFB25AE8B80}" dt="2026-09-10T22:28:29.115" v="976" actId="1076"/>
          <ac:picMkLst>
            <pc:docMk/>
            <pc:sldMk cId="4217302660" sldId="327"/>
            <ac:picMk id="2050" creationId="{4EF6B00E-FA03-C47A-535E-3C58612E69CB}"/>
          </ac:picMkLst>
        </pc:picChg>
      </pc:sldChg>
      <pc:sldChg chg="del">
        <pc:chgData name="Masey, Victoria" userId="6e0cfd14-9234-462d-81b5-16b45162e82f" providerId="ADAL" clId="{3A32591D-80D6-477D-8D64-1EFB25AE8B80}" dt="2026-09-10T22:01:12.249" v="451" actId="2696"/>
        <pc:sldMkLst>
          <pc:docMk/>
          <pc:sldMk cId="3825094822" sldId="329"/>
        </pc:sldMkLst>
      </pc:sldChg>
      <pc:sldChg chg="modSp mod">
        <pc:chgData name="Masey, Victoria" userId="6e0cfd14-9234-462d-81b5-16b45162e82f" providerId="ADAL" clId="{3A32591D-80D6-477D-8D64-1EFB25AE8B80}" dt="2026-09-10T23:50:08.492" v="1078" actId="1076"/>
        <pc:sldMkLst>
          <pc:docMk/>
          <pc:sldMk cId="3430888141" sldId="330"/>
        </pc:sldMkLst>
        <pc:spChg chg="mod">
          <ac:chgData name="Masey, Victoria" userId="6e0cfd14-9234-462d-81b5-16b45162e82f" providerId="ADAL" clId="{3A32591D-80D6-477D-8D64-1EFB25AE8B80}" dt="2026-09-10T23:50:08.492" v="1078" actId="1076"/>
          <ac:spMkLst>
            <pc:docMk/>
            <pc:sldMk cId="3430888141" sldId="330"/>
            <ac:spMk id="6" creationId="{4FB5399A-7B0E-A088-0C67-87507CCCB48F}"/>
          </ac:spMkLst>
        </pc:spChg>
      </pc:sldChg>
      <pc:sldChg chg="addSp delSp modSp new mod">
        <pc:chgData name="Masey, Victoria" userId="6e0cfd14-9234-462d-81b5-16b45162e82f" providerId="ADAL" clId="{3A32591D-80D6-477D-8D64-1EFB25AE8B80}" dt="2026-09-10T22:09:00.261" v="940" actId="20577"/>
        <pc:sldMkLst>
          <pc:docMk/>
          <pc:sldMk cId="247432923" sldId="331"/>
        </pc:sldMkLst>
        <pc:spChg chg="add mod">
          <ac:chgData name="Masey, Victoria" userId="6e0cfd14-9234-462d-81b5-16b45162e82f" providerId="ADAL" clId="{3A32591D-80D6-477D-8D64-1EFB25AE8B80}" dt="2026-09-10T22:09:00.261" v="940" actId="20577"/>
          <ac:spMkLst>
            <pc:docMk/>
            <pc:sldMk cId="247432923" sldId="331"/>
            <ac:spMk id="4" creationId="{97342315-F152-5DAC-ADEC-D3BDC9261C05}"/>
          </ac:spMkLst>
        </pc:spChg>
        <pc:spChg chg="add mod">
          <ac:chgData name="Masey, Victoria" userId="6e0cfd14-9234-462d-81b5-16b45162e82f" providerId="ADAL" clId="{3A32591D-80D6-477D-8D64-1EFB25AE8B80}" dt="2026-09-10T22:03:48.895" v="541" actId="1076"/>
          <ac:spMkLst>
            <pc:docMk/>
            <pc:sldMk cId="247432923" sldId="331"/>
            <ac:spMk id="7" creationId="{8B2A5F90-A181-EFBD-20E9-7551E4165FA8}"/>
          </ac:spMkLst>
        </pc:spChg>
        <pc:picChg chg="add del mod">
          <ac:chgData name="Masey, Victoria" userId="6e0cfd14-9234-462d-81b5-16b45162e82f" providerId="ADAL" clId="{3A32591D-80D6-477D-8D64-1EFB25AE8B80}" dt="2026-09-10T22:00:59.631" v="449" actId="21"/>
          <ac:picMkLst>
            <pc:docMk/>
            <pc:sldMk cId="247432923" sldId="331"/>
            <ac:picMk id="3" creationId="{A3287360-76E8-4444-5C03-9D1C3303681A}"/>
          </ac:picMkLst>
        </pc:picChg>
        <pc:picChg chg="add del mod">
          <ac:chgData name="Masey, Victoria" userId="6e0cfd14-9234-462d-81b5-16b45162e82f" providerId="ADAL" clId="{3A32591D-80D6-477D-8D64-1EFB25AE8B80}" dt="2026-09-10T21:48:25.980" v="15" actId="21"/>
          <ac:picMkLst>
            <pc:docMk/>
            <pc:sldMk cId="247432923" sldId="331"/>
            <ac:picMk id="6" creationId="{CF9185D0-6714-B505-5A4F-FE243C87899D}"/>
          </ac:picMkLst>
        </pc:picChg>
        <pc:picChg chg="add mod">
          <ac:chgData name="Masey, Victoria" userId="6e0cfd14-9234-462d-81b5-16b45162e82f" providerId="ADAL" clId="{3A32591D-80D6-477D-8D64-1EFB25AE8B80}" dt="2026-09-10T22:01:06.844" v="450" actId="1076"/>
          <ac:picMkLst>
            <pc:docMk/>
            <pc:sldMk cId="247432923" sldId="331"/>
            <ac:picMk id="9" creationId="{A81C739E-7EB9-DB5E-CA94-9D5000567D1F}"/>
          </ac:picMkLst>
        </pc:picChg>
        <pc:cxnChg chg="add mod">
          <ac:chgData name="Masey, Victoria" userId="6e0cfd14-9234-462d-81b5-16b45162e82f" providerId="ADAL" clId="{3A32591D-80D6-477D-8D64-1EFB25AE8B80}" dt="2026-09-10T22:02:03.877" v="457" actId="14100"/>
          <ac:cxnSpMkLst>
            <pc:docMk/>
            <pc:sldMk cId="247432923" sldId="331"/>
            <ac:cxnSpMk id="11" creationId="{2BF18D0B-DBCD-CF20-ED73-BEA33ED3D378}"/>
          </ac:cxnSpMkLst>
        </pc:cxnChg>
      </pc:sldChg>
    </pc:docChg>
  </pc:docChgLst>
  <pc:docChgLst>
    <pc:chgData name="Velarde-Barros, Carla" userId="S::cvelardebarros@gavilan.edu::b048e3a5-cf55-4d22-af00-44113d984ea4" providerId="AD" clId="Web-{8AA7BADE-0D20-6FEE-6B4F-57EFB6F94094}"/>
    <pc:docChg chg="modSld">
      <pc:chgData name="Velarde-Barros, Carla" userId="S::cvelardebarros@gavilan.edu::b048e3a5-cf55-4d22-af00-44113d984ea4" providerId="AD" clId="Web-{8AA7BADE-0D20-6FEE-6B4F-57EFB6F94094}" dt="2026-09-11T00:00:24.443" v="120" actId="20577"/>
      <pc:docMkLst>
        <pc:docMk/>
      </pc:docMkLst>
      <pc:sldChg chg="addSp modSp">
        <pc:chgData name="Velarde-Barros, Carla" userId="S::cvelardebarros@gavilan.edu::b048e3a5-cf55-4d22-af00-44113d984ea4" providerId="AD" clId="Web-{8AA7BADE-0D20-6FEE-6B4F-57EFB6F94094}" dt="2026-09-11T00:00:24.443" v="120" actId="20577"/>
        <pc:sldMkLst>
          <pc:docMk/>
          <pc:sldMk cId="2672705608" sldId="325"/>
        </pc:sldMkLst>
        <pc:spChg chg="mod">
          <ac:chgData name="Velarde-Barros, Carla" userId="S::cvelardebarros@gavilan.edu::b048e3a5-cf55-4d22-af00-44113d984ea4" providerId="AD" clId="Web-{8AA7BADE-0D20-6FEE-6B4F-57EFB6F94094}" dt="2026-09-10T23:56:02.949" v="1" actId="14100"/>
          <ac:spMkLst>
            <pc:docMk/>
            <pc:sldMk cId="2672705608" sldId="325"/>
            <ac:spMk id="4" creationId="{E6C3396F-E2D9-2774-D8FB-EA0C89AB6FF7}"/>
          </ac:spMkLst>
        </pc:spChg>
        <pc:spChg chg="add mod">
          <ac:chgData name="Velarde-Barros, Carla" userId="S::cvelardebarros@gavilan.edu::b048e3a5-cf55-4d22-af00-44113d984ea4" providerId="AD" clId="Web-{8AA7BADE-0D20-6FEE-6B4F-57EFB6F94094}" dt="2026-09-10T23:59:22.503" v="83" actId="20577"/>
          <ac:spMkLst>
            <pc:docMk/>
            <pc:sldMk cId="2672705608" sldId="325"/>
            <ac:spMk id="5" creationId="{0F89896C-E22C-CF2E-942D-CA54090F60A4}"/>
          </ac:spMkLst>
        </pc:spChg>
        <pc:spChg chg="add mod">
          <ac:chgData name="Velarde-Barros, Carla" userId="S::cvelardebarros@gavilan.edu::b048e3a5-cf55-4d22-af00-44113d984ea4" providerId="AD" clId="Web-{8AA7BADE-0D20-6FEE-6B4F-57EFB6F94094}" dt="2026-09-11T00:00:24.443" v="120" actId="20577"/>
          <ac:spMkLst>
            <pc:docMk/>
            <pc:sldMk cId="2672705608" sldId="325"/>
            <ac:spMk id="6" creationId="{D32A4F9D-24A9-B68F-AD4B-3846B673BA28}"/>
          </ac:spMkLst>
        </pc:spChg>
      </pc:sldChg>
    </pc:docChg>
  </pc:docChgLst>
</pc:chgInfo>
</file>

<file path=ppt/comments/modernComment_10C_5FED4EF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6791D0C-A4AA-4CF6-A21A-0E0BFE2950A8}" authorId="{0B75FDD9-6566-4D2C-2C49-1BB081CD8EF8}" created="2023-09-08T00:01:53">
    <pc:sldMkLst xmlns:pc="http://schemas.microsoft.com/office/powerpoint/2013/main/command">
      <pc:docMk/>
      <pc:sldMk cId="1609387770" sldId="268"/>
    </pc:sldMkLst>
    <p188:txBody>
      <a:bodyPr/>
      <a:lstStyle/>
      <a:p>
        <a:r>
          <a:rPr lang="en-US"/>
          <a:t>Step 3 also changed.
19.A.1.1.  Actual observations of work performance for all faculty shall take place between the fourth (4th) and the twelfth (12th) weeks of the semester.</a:t>
        </a:r>
      </a:p>
    </p188:txBody>
  </p188:cm>
  <p188:cm id="{55003B2F-2EC6-4FCE-AFED-BF6587375C57}" authorId="{0B75FDD9-6566-4D2C-2C49-1BB081CD8EF8}" created="2023-09-08T00:06:04.21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09387770" sldId="268"/>
      <ac:graphicFrameMk id="37" creationId="{E9190C4C-2B7F-4FE9-96C7-83E23481CB7B}"/>
    </ac:deMkLst>
    <p188:txBody>
      <a:bodyPr/>
      <a:lstStyle/>
      <a:p>
        <a:r>
          <a:rPr lang="en-US"/>
          <a:t>Step 1 Changed:
19.A.1.1.  For part-time faculty, notice of pending routine evaluation will be within the first three (3) weeks of the semester. Non-routine evaluations may be performed at the discretion of the assigned administrator.</a:t>
        </a:r>
      </a:p>
    </p188:txBody>
  </p188:cm>
  <p188:cm id="{8FFDFBE0-119B-47CA-A23B-32CA89C193B7}" authorId="{0B75FDD9-6566-4D2C-2C49-1BB081CD8EF8}" created="2023-09-08T00:07:00.65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09387770" sldId="268"/>
      <ac:graphicFrameMk id="37" creationId="{E9190C4C-2B7F-4FE9-96C7-83E23481CB7B}"/>
    </ac:deMkLst>
    <p188:txBody>
      <a:bodyPr/>
      <a:lstStyle/>
      <a:p>
        <a:r>
          <a:rPr lang="en-US"/>
          <a:t>Step Article 19.A.1.7
Final evaluation packets are due to the Office of Academic Affairs no later than the Friday of the 15th week of instruction.</a:t>
        </a:r>
      </a:p>
    </p188:txBody>
  </p188:cm>
</p188:cmLst>
</file>

<file path=ppt/comments/modernComment_141_E950A6F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F452F75-4DB3-487D-A0E2-AE192A68D514}" authorId="{0B75FDD9-6566-4D2C-2C49-1BB081CD8EF8}" created="2023-09-08T00:01:53">
    <pc:sldMkLst xmlns:pc="http://schemas.microsoft.com/office/powerpoint/2013/main/command">
      <pc:docMk/>
      <pc:sldMk cId="1609387770" sldId="268"/>
    </pc:sldMkLst>
    <p188:txBody>
      <a:bodyPr/>
      <a:lstStyle/>
      <a:p>
        <a:r>
          <a:rPr lang="en-US"/>
          <a:t>Step 3 also changed.
19.A.1.1.  Actual observations of work performance for all faculty shall take place between the fourth (4th) and the twelfth (12th) weeks of the semester.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9-18T23:16:10.627" authorId="{F82488F8-9BA2-3623-658F-6E826E01A4BF}"/>
          </p223:rxn>
        </p223:reactions>
      </p:ext>
    </p188:extLst>
  </p188:cm>
  <p188:cm id="{B2EF71D3-CB91-4CD0-A8BB-850061D74921}" authorId="{0B75FDD9-6566-4D2C-2C49-1BB081CD8EF8}" created="2023-09-08T00:06:04.21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14376944" sldId="321"/>
      <ac:graphicFrameMk id="37" creationId="{6120FFB5-E752-9275-821A-7C17DEF3B8C2}"/>
    </ac:deMkLst>
    <p188:txBody>
      <a:bodyPr/>
      <a:lstStyle/>
      <a:p>
        <a:r>
          <a:rPr lang="en-US"/>
          <a:t>Step 1 Changed:
19.A.1.1.  For part-time faculty, notice of pending routine evaluation will be within the first three (3) weeks of the semester. Non-routine evaluations may be performed at the discretion of the assigned administrator.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9-18T23:16:11.940" authorId="{F82488F8-9BA2-3623-658F-6E826E01A4BF}"/>
          </p223:rxn>
        </p223:reactions>
      </p:ext>
    </p188:extLst>
  </p188:cm>
  <p188:cm id="{0CB7A76F-076D-4266-B4EB-39DFD0B912EA}" authorId="{0B75FDD9-6566-4D2C-2C49-1BB081CD8EF8}" created="2023-09-08T00:07:00.65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14376944" sldId="321"/>
      <ac:graphicFrameMk id="37" creationId="{6120FFB5-E752-9275-821A-7C17DEF3B8C2}"/>
    </ac:deMkLst>
    <p188:txBody>
      <a:bodyPr/>
      <a:lstStyle/>
      <a:p>
        <a:r>
          <a:rPr lang="en-US"/>
          <a:t>Step Article 19.A.1.7
Final evaluation packets are due to the Office of Academic Affairs no later than the Friday of the 15th week of instruction.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9-18T23:16:13.518" authorId="{F82488F8-9BA2-3623-658F-6E826E01A4BF}"/>
          </p223:rxn>
        </p223:reactions>
      </p:ext>
    </p188:extLst>
  </p188:cm>
</p188:cmLst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avilan.edu/staff/fplc/all_documents.php" TargetMode="Externa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gavilan.edu/staff/fplc/all_documents.php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3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5C3B8E-D551-44A8-86B3-91DF5E493A02}" type="doc">
      <dgm:prSet loTypeId="urn:microsoft.com/office/officeart/2016/7/layout/ChevronBlockProcess" loCatId="process" qsTypeId="urn:microsoft.com/office/officeart/2005/8/quickstyle/simple2#1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12ECD561-3DDA-4339-A0FB-4D4E23A40C33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 panose="02050604050505020204" pitchFamily="18" charset="0"/>
            </a:rPr>
            <a:t>Before</a:t>
          </a:r>
        </a:p>
      </dgm:t>
    </dgm:pt>
    <dgm:pt modelId="{60DCCB75-45EB-47C6-94A1-94B27FCC8637}" type="parTrans" cxnId="{11850DAF-81D0-4D0F-8DA3-41F4796319E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6CB615D6-747F-4B62-84A6-C892895334F1}" type="sibTrans" cxnId="{11850DAF-81D0-4D0F-8DA3-41F4796319E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3CA2F77E-105C-4A2A-A7ED-4AEBB90E9F89}">
      <dgm:prSet custT="1"/>
      <dgm:spPr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r>
            <a:rPr lang="en-US" sz="1600" b="0" kern="1200">
              <a:solidFill>
                <a:prstClr val="white"/>
              </a:solidFill>
              <a:latin typeface="Bookman Old Style" panose="02050604050505020204" pitchFamily="18" charset="0"/>
              <a:ea typeface="+mn-ea"/>
              <a:cs typeface="+mn-cs"/>
            </a:rPr>
            <a:t>Communicate Early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Char char="§"/>
          </a:pPr>
          <a:endParaRPr lang="en-US" sz="1600" b="0" kern="1200">
            <a:solidFill>
              <a:prstClr val="white"/>
            </a:solidFill>
            <a:latin typeface="Bookman Old Style" panose="02050604050505020204" pitchFamily="18" charset="0"/>
            <a:ea typeface="+mn-ea"/>
            <a:cs typeface="+mn-cs"/>
          </a:endParaRPr>
        </a:p>
      </dgm:t>
    </dgm:pt>
    <dgm:pt modelId="{EAE5C2A0-4800-4ADC-B298-B18AE4915DE8}" type="parTrans" cxnId="{0F26703E-5C72-4291-B531-0477431EAF95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13B6BDF0-AD0E-418C-AFFF-2DEEF88C3D18}" type="sibTrans" cxnId="{0F26703E-5C72-4291-B531-0477431EAF95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ED5F5F48-A694-4063-84AE-7BBF03B6473B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 panose="02050604050505020204" pitchFamily="18" charset="0"/>
            </a:rPr>
            <a:t>During</a:t>
          </a:r>
        </a:p>
      </dgm:t>
    </dgm:pt>
    <dgm:pt modelId="{314D4780-8160-40E1-907E-9803C159DC60}" type="parTrans" cxnId="{E39B97F3-1B8D-4FAD-BC4F-C5C6BEE48426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9D6574AA-015E-4065-B9B4-50E304CE399A}" type="sibTrans" cxnId="{E39B97F3-1B8D-4FAD-BC4F-C5C6BEE48426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89CCDC52-A9F5-497B-BC74-486641B631BF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prstClr val="white"/>
              </a:solidFill>
              <a:latin typeface="Bookman Old Style" panose="02050604050505020204" pitchFamily="18" charset="0"/>
              <a:ea typeface="+mn-ea"/>
              <a:cs typeface="+mn-cs"/>
            </a:rPr>
            <a:t>Open, considerate, and Specific</a:t>
          </a:r>
        </a:p>
      </dgm:t>
    </dgm:pt>
    <dgm:pt modelId="{ECDD1ED9-49F5-4E58-8C27-D8D04BD28B1C}" type="parTrans" cxnId="{B9E75C83-E877-41DB-80E3-9FA3C9C09A1C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188B27DB-04F0-4A7B-8379-E7BB62B41A9B}" type="sibTrans" cxnId="{B9E75C83-E877-41DB-80E3-9FA3C9C09A1C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C7557302-1080-4062-BD53-01E638709AF7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 panose="02050604050505020204" pitchFamily="18" charset="0"/>
            </a:rPr>
            <a:t>After</a:t>
          </a:r>
        </a:p>
      </dgm:t>
    </dgm:pt>
    <dgm:pt modelId="{188D5F10-8B90-4246-817F-E72689340F4D}" type="parTrans" cxnId="{FEEBB089-D007-44F7-B807-D6A765E629F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017F8823-34DA-4B51-A8F1-48B3B268E68C}" type="sibTrans" cxnId="{FEEBB089-D007-44F7-B807-D6A765E629F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CBF64D08-516B-4BE9-8175-9E0DCD16CF40}">
      <dgm:prSet custT="1"/>
      <dgm:spPr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solidFill>
                <a:prstClr val="white"/>
              </a:solidFill>
              <a:latin typeface="Bookman Old Style" panose="02050604050505020204" pitchFamily="18" charset="0"/>
              <a:ea typeface="+mn-ea"/>
              <a:cs typeface="+mn-cs"/>
            </a:rPr>
            <a:t>Communicate Clearly and on Timely-Manner</a:t>
          </a:r>
        </a:p>
      </dgm:t>
    </dgm:pt>
    <dgm:pt modelId="{BB911DA0-67F2-46CD-B3CF-E0FD00B232CE}" type="sibTrans" cxnId="{55AE650D-A026-41AA-B2C6-5FB096179349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DADF6020-CDC3-4402-AD9B-276C3FF76494}" type="parTrans" cxnId="{55AE650D-A026-41AA-B2C6-5FB096179349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A93611B4-68FB-4C20-AE18-A6DA7DD7A6CC}" type="pres">
      <dgm:prSet presAssocID="{345C3B8E-D551-44A8-86B3-91DF5E493A02}" presName="Name0" presStyleCnt="0">
        <dgm:presLayoutVars>
          <dgm:dir/>
          <dgm:animLvl val="lvl"/>
          <dgm:resizeHandles val="exact"/>
        </dgm:presLayoutVars>
      </dgm:prSet>
      <dgm:spPr/>
    </dgm:pt>
    <dgm:pt modelId="{DDDCE34F-716E-46FF-A549-FD150BD31572}" type="pres">
      <dgm:prSet presAssocID="{12ECD561-3DDA-4339-A0FB-4D4E23A40C33}" presName="composite" presStyleCnt="0"/>
      <dgm:spPr/>
    </dgm:pt>
    <dgm:pt modelId="{0F1AF0E8-20FE-4BE9-A3F8-03BE091D397F}" type="pres">
      <dgm:prSet presAssocID="{12ECD561-3DDA-4339-A0FB-4D4E23A40C33}" presName="parTx" presStyleLbl="alignNode1" presStyleIdx="0" presStyleCnt="3" custScaleY="100000">
        <dgm:presLayoutVars>
          <dgm:chMax val="0"/>
          <dgm:chPref val="0"/>
        </dgm:presLayoutVars>
      </dgm:prSet>
      <dgm:spPr/>
    </dgm:pt>
    <dgm:pt modelId="{C933D86E-FF98-47AF-BBE6-FF943C26F2E5}" type="pres">
      <dgm:prSet presAssocID="{12ECD561-3DDA-4339-A0FB-4D4E23A40C33}" presName="desTx" presStyleLbl="alignAccFollowNode1" presStyleIdx="0" presStyleCnt="3">
        <dgm:presLayoutVars/>
      </dgm:prSet>
      <dgm:spPr>
        <a:xfrm>
          <a:off x="3914" y="858091"/>
          <a:ext cx="2037143" cy="3731815"/>
        </a:xfrm>
        <a:prstGeom prst="rect">
          <a:avLst/>
        </a:prstGeom>
      </dgm:spPr>
    </dgm:pt>
    <dgm:pt modelId="{3BB6C0E6-6BBC-48CD-827B-AE4C5F6371E7}" type="pres">
      <dgm:prSet presAssocID="{6CB615D6-747F-4B62-84A6-C892895334F1}" presName="space" presStyleCnt="0"/>
      <dgm:spPr/>
    </dgm:pt>
    <dgm:pt modelId="{AE393141-17BC-494F-B9A3-CAC58B36C989}" type="pres">
      <dgm:prSet presAssocID="{ED5F5F48-A694-4063-84AE-7BBF03B6473B}" presName="composite" presStyleCnt="0"/>
      <dgm:spPr/>
    </dgm:pt>
    <dgm:pt modelId="{4C51B959-D888-4E7E-850B-D41D6FF95010}" type="pres">
      <dgm:prSet presAssocID="{ED5F5F48-A694-4063-84AE-7BBF03B6473B}" presName="parTx" presStyleLbl="alignNode1" presStyleIdx="1" presStyleCnt="3" custScaleY="100000">
        <dgm:presLayoutVars>
          <dgm:chMax val="0"/>
          <dgm:chPref val="0"/>
        </dgm:presLayoutVars>
      </dgm:prSet>
      <dgm:spPr/>
    </dgm:pt>
    <dgm:pt modelId="{FDDBB08E-3151-4A8F-907C-572DAA80C5C0}" type="pres">
      <dgm:prSet presAssocID="{ED5F5F48-A694-4063-84AE-7BBF03B6473B}" presName="desTx" presStyleLbl="alignAccFollowNode1" presStyleIdx="1" presStyleCnt="3">
        <dgm:presLayoutVars/>
      </dgm:prSet>
      <dgm:spPr>
        <a:xfrm>
          <a:off x="2187627" y="858091"/>
          <a:ext cx="2037143" cy="3731815"/>
        </a:xfrm>
        <a:prstGeom prst="rect">
          <a:avLst/>
        </a:prstGeom>
      </dgm:spPr>
    </dgm:pt>
    <dgm:pt modelId="{DB644952-7523-4511-9B9B-95D40F3D73E8}" type="pres">
      <dgm:prSet presAssocID="{9D6574AA-015E-4065-B9B4-50E304CE399A}" presName="space" presStyleCnt="0"/>
      <dgm:spPr/>
    </dgm:pt>
    <dgm:pt modelId="{C9C9D221-CB77-442E-A1E6-CB1316EFEBC7}" type="pres">
      <dgm:prSet presAssocID="{C7557302-1080-4062-BD53-01E638709AF7}" presName="composite" presStyleCnt="0"/>
      <dgm:spPr/>
    </dgm:pt>
    <dgm:pt modelId="{58E7B49B-9E8B-44CA-A002-7DC671DDC7D1}" type="pres">
      <dgm:prSet presAssocID="{C7557302-1080-4062-BD53-01E638709AF7}" presName="parTx" presStyleLbl="alignNode1" presStyleIdx="2" presStyleCnt="3" custScaleY="100000">
        <dgm:presLayoutVars>
          <dgm:chMax val="0"/>
          <dgm:chPref val="0"/>
        </dgm:presLayoutVars>
      </dgm:prSet>
      <dgm:spPr/>
    </dgm:pt>
    <dgm:pt modelId="{E3E31A9B-7B4B-4E18-A0D7-2CB184BAEA72}" type="pres">
      <dgm:prSet presAssocID="{C7557302-1080-4062-BD53-01E638709AF7}" presName="desTx" presStyleLbl="alignAccFollowNode1" presStyleIdx="2" presStyleCnt="3">
        <dgm:presLayoutVars/>
      </dgm:prSet>
      <dgm:spPr>
        <a:xfrm>
          <a:off x="4371340" y="858091"/>
          <a:ext cx="2037143" cy="3731815"/>
        </a:xfrm>
        <a:prstGeom prst="rect">
          <a:avLst/>
        </a:prstGeom>
      </dgm:spPr>
    </dgm:pt>
  </dgm:ptLst>
  <dgm:cxnLst>
    <dgm:cxn modelId="{55AE650D-A026-41AA-B2C6-5FB096179349}" srcId="{C7557302-1080-4062-BD53-01E638709AF7}" destId="{CBF64D08-516B-4BE9-8175-9E0DCD16CF40}" srcOrd="0" destOrd="0" parTransId="{DADF6020-CDC3-4402-AD9B-276C3FF76494}" sibTransId="{BB911DA0-67F2-46CD-B3CF-E0FD00B232CE}"/>
    <dgm:cxn modelId="{2A1E5E28-03CC-49C6-8D7B-BA7ECDBD04DA}" type="presOf" srcId="{C7557302-1080-4062-BD53-01E638709AF7}" destId="{58E7B49B-9E8B-44CA-A002-7DC671DDC7D1}" srcOrd="0" destOrd="0" presId="urn:microsoft.com/office/officeart/2016/7/layout/ChevronBlockProcess"/>
    <dgm:cxn modelId="{0F26703E-5C72-4291-B531-0477431EAF95}" srcId="{12ECD561-3DDA-4339-A0FB-4D4E23A40C33}" destId="{3CA2F77E-105C-4A2A-A7ED-4AEBB90E9F89}" srcOrd="0" destOrd="0" parTransId="{EAE5C2A0-4800-4ADC-B298-B18AE4915DE8}" sibTransId="{13B6BDF0-AD0E-418C-AFFF-2DEEF88C3D18}"/>
    <dgm:cxn modelId="{89B50E60-9984-4011-B6A6-F0D22D290021}" type="presOf" srcId="{345C3B8E-D551-44A8-86B3-91DF5E493A02}" destId="{A93611B4-68FB-4C20-AE18-A6DA7DD7A6CC}" srcOrd="0" destOrd="0" presId="urn:microsoft.com/office/officeart/2016/7/layout/ChevronBlockProcess"/>
    <dgm:cxn modelId="{29AE7462-6067-4586-8B16-25AB3F5E294D}" type="presOf" srcId="{ED5F5F48-A694-4063-84AE-7BBF03B6473B}" destId="{4C51B959-D888-4E7E-850B-D41D6FF95010}" srcOrd="0" destOrd="0" presId="urn:microsoft.com/office/officeart/2016/7/layout/ChevronBlockProcess"/>
    <dgm:cxn modelId="{B9E75C83-E877-41DB-80E3-9FA3C9C09A1C}" srcId="{ED5F5F48-A694-4063-84AE-7BBF03B6473B}" destId="{89CCDC52-A9F5-497B-BC74-486641B631BF}" srcOrd="0" destOrd="0" parTransId="{ECDD1ED9-49F5-4E58-8C27-D8D04BD28B1C}" sibTransId="{188B27DB-04F0-4A7B-8379-E7BB62B41A9B}"/>
    <dgm:cxn modelId="{FEEBB089-D007-44F7-B807-D6A765E629F4}" srcId="{345C3B8E-D551-44A8-86B3-91DF5E493A02}" destId="{C7557302-1080-4062-BD53-01E638709AF7}" srcOrd="2" destOrd="0" parTransId="{188D5F10-8B90-4246-817F-E72689340F4D}" sibTransId="{017F8823-34DA-4B51-A8F1-48B3B268E68C}"/>
    <dgm:cxn modelId="{F5D2F58B-B23F-4C2F-9C6E-6FFFAD340249}" type="presOf" srcId="{89CCDC52-A9F5-497B-BC74-486641B631BF}" destId="{FDDBB08E-3151-4A8F-907C-572DAA80C5C0}" srcOrd="0" destOrd="0" presId="urn:microsoft.com/office/officeart/2016/7/layout/ChevronBlockProcess"/>
    <dgm:cxn modelId="{19DA74A3-78E7-4F21-B760-12EB93740A14}" type="presOf" srcId="{3CA2F77E-105C-4A2A-A7ED-4AEBB90E9F89}" destId="{C933D86E-FF98-47AF-BBE6-FF943C26F2E5}" srcOrd="0" destOrd="0" presId="urn:microsoft.com/office/officeart/2016/7/layout/ChevronBlockProcess"/>
    <dgm:cxn modelId="{11850DAF-81D0-4D0F-8DA3-41F4796319E4}" srcId="{345C3B8E-D551-44A8-86B3-91DF5E493A02}" destId="{12ECD561-3DDA-4339-A0FB-4D4E23A40C33}" srcOrd="0" destOrd="0" parTransId="{60DCCB75-45EB-47C6-94A1-94B27FCC8637}" sibTransId="{6CB615D6-747F-4B62-84A6-C892895334F1}"/>
    <dgm:cxn modelId="{469482DC-A5B1-47E7-A29B-09DF2431D047}" type="presOf" srcId="{12ECD561-3DDA-4339-A0FB-4D4E23A40C33}" destId="{0F1AF0E8-20FE-4BE9-A3F8-03BE091D397F}" srcOrd="0" destOrd="0" presId="urn:microsoft.com/office/officeart/2016/7/layout/ChevronBlockProcess"/>
    <dgm:cxn modelId="{FE54F8EE-CFD6-4D18-B4D9-DAF678FFC4E3}" type="presOf" srcId="{CBF64D08-516B-4BE9-8175-9E0DCD16CF40}" destId="{E3E31A9B-7B4B-4E18-A0D7-2CB184BAEA72}" srcOrd="0" destOrd="0" presId="urn:microsoft.com/office/officeart/2016/7/layout/ChevronBlockProcess"/>
    <dgm:cxn modelId="{E39B97F3-1B8D-4FAD-BC4F-C5C6BEE48426}" srcId="{345C3B8E-D551-44A8-86B3-91DF5E493A02}" destId="{ED5F5F48-A694-4063-84AE-7BBF03B6473B}" srcOrd="1" destOrd="0" parTransId="{314D4780-8160-40E1-907E-9803C159DC60}" sibTransId="{9D6574AA-015E-4065-B9B4-50E304CE399A}"/>
    <dgm:cxn modelId="{AAFEDD5C-FFA6-465E-A856-829FA1FE2979}" type="presParOf" srcId="{A93611B4-68FB-4C20-AE18-A6DA7DD7A6CC}" destId="{DDDCE34F-716E-46FF-A549-FD150BD31572}" srcOrd="0" destOrd="0" presId="urn:microsoft.com/office/officeart/2016/7/layout/ChevronBlockProcess"/>
    <dgm:cxn modelId="{6C7AB00A-7F1B-454A-9447-E9CC2D98F6F2}" type="presParOf" srcId="{DDDCE34F-716E-46FF-A549-FD150BD31572}" destId="{0F1AF0E8-20FE-4BE9-A3F8-03BE091D397F}" srcOrd="0" destOrd="0" presId="urn:microsoft.com/office/officeart/2016/7/layout/ChevronBlockProcess"/>
    <dgm:cxn modelId="{154324AE-AFE0-4B9C-982B-7EF30C20A888}" type="presParOf" srcId="{DDDCE34F-716E-46FF-A549-FD150BD31572}" destId="{C933D86E-FF98-47AF-BBE6-FF943C26F2E5}" srcOrd="1" destOrd="0" presId="urn:microsoft.com/office/officeart/2016/7/layout/ChevronBlockProcess"/>
    <dgm:cxn modelId="{DD3B5A06-897D-4B78-9BAB-637330E6D9EE}" type="presParOf" srcId="{A93611B4-68FB-4C20-AE18-A6DA7DD7A6CC}" destId="{3BB6C0E6-6BBC-48CD-827B-AE4C5F6371E7}" srcOrd="1" destOrd="0" presId="urn:microsoft.com/office/officeart/2016/7/layout/ChevronBlockProcess"/>
    <dgm:cxn modelId="{3E207138-9D0C-4B1A-A495-5007C89F65C1}" type="presParOf" srcId="{A93611B4-68FB-4C20-AE18-A6DA7DD7A6CC}" destId="{AE393141-17BC-494F-B9A3-CAC58B36C989}" srcOrd="2" destOrd="0" presId="urn:microsoft.com/office/officeart/2016/7/layout/ChevronBlockProcess"/>
    <dgm:cxn modelId="{A5F8AADA-2F4D-4B50-A319-9F623228DCFB}" type="presParOf" srcId="{AE393141-17BC-494F-B9A3-CAC58B36C989}" destId="{4C51B959-D888-4E7E-850B-D41D6FF95010}" srcOrd="0" destOrd="0" presId="urn:microsoft.com/office/officeart/2016/7/layout/ChevronBlockProcess"/>
    <dgm:cxn modelId="{3B946708-B171-419A-A4FC-D8544965F411}" type="presParOf" srcId="{AE393141-17BC-494F-B9A3-CAC58B36C989}" destId="{FDDBB08E-3151-4A8F-907C-572DAA80C5C0}" srcOrd="1" destOrd="0" presId="urn:microsoft.com/office/officeart/2016/7/layout/ChevronBlockProcess"/>
    <dgm:cxn modelId="{22A1AD90-77BD-497C-85A3-686FC7A6BEF4}" type="presParOf" srcId="{A93611B4-68FB-4C20-AE18-A6DA7DD7A6CC}" destId="{DB644952-7523-4511-9B9B-95D40F3D73E8}" srcOrd="3" destOrd="0" presId="urn:microsoft.com/office/officeart/2016/7/layout/ChevronBlockProcess"/>
    <dgm:cxn modelId="{3EE8DF7F-476B-4D3C-B9B1-F4B06B5C2CC5}" type="presParOf" srcId="{A93611B4-68FB-4C20-AE18-A6DA7DD7A6CC}" destId="{C9C9D221-CB77-442E-A1E6-CB1316EFEBC7}" srcOrd="4" destOrd="0" presId="urn:microsoft.com/office/officeart/2016/7/layout/ChevronBlockProcess"/>
    <dgm:cxn modelId="{0F76C97D-039B-4C81-B040-1CDD5D2287A7}" type="presParOf" srcId="{C9C9D221-CB77-442E-A1E6-CB1316EFEBC7}" destId="{58E7B49B-9E8B-44CA-A002-7DC671DDC7D1}" srcOrd="0" destOrd="0" presId="urn:microsoft.com/office/officeart/2016/7/layout/ChevronBlockProcess"/>
    <dgm:cxn modelId="{DE160E89-CD28-43A1-9FA1-3CE4FD3FDC21}" type="presParOf" srcId="{C9C9D221-CB77-442E-A1E6-CB1316EFEBC7}" destId="{E3E31A9B-7B4B-4E18-A0D7-2CB184BAEA72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5C3B8E-D551-44A8-86B3-91DF5E493A02}" type="doc">
      <dgm:prSet loTypeId="urn:microsoft.com/office/officeart/2016/7/layout/ChevronBlockProcess" loCatId="process" qsTypeId="urn:microsoft.com/office/officeart/2005/8/quickstyle/simple2#2" qsCatId="simple" csTypeId="urn:microsoft.com/office/officeart/2005/8/colors/accent3_2#2" csCatId="accent3" phldr="1"/>
      <dgm:spPr/>
      <dgm:t>
        <a:bodyPr/>
        <a:lstStyle/>
        <a:p>
          <a:endParaRPr lang="en-US"/>
        </a:p>
      </dgm:t>
    </dgm:pt>
    <dgm:pt modelId="{12ECD561-3DDA-4339-A0FB-4D4E23A40C33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 b="0">
              <a:latin typeface="Bookman Old Style" panose="02050604050505020204" pitchFamily="18" charset="0"/>
            </a:rPr>
            <a:t>1</a:t>
          </a:r>
        </a:p>
      </dgm:t>
    </dgm:pt>
    <dgm:pt modelId="{60DCCB75-45EB-47C6-94A1-94B27FCC8637}" type="parTrans" cxnId="{11850DAF-81D0-4D0F-8DA3-41F4796319E4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6CB615D6-747F-4B62-84A6-C892895334F1}" type="sibTrans" cxnId="{11850DAF-81D0-4D0F-8DA3-41F4796319E4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3CA2F77E-105C-4A2A-A7ED-4AEBB90E9F89}">
      <dgm:prSet custT="1"/>
      <dgm:spPr>
        <a:solidFill>
          <a:schemeClr val="tx2">
            <a:lumMod val="75000"/>
            <a:lumOff val="25000"/>
            <a:alpha val="89804"/>
          </a:schemeClr>
        </a:solidFill>
        <a:ln>
          <a:noFill/>
        </a:ln>
      </dgm:spPr>
      <dgm:t>
        <a:bodyPr/>
        <a:lstStyle/>
        <a:p>
          <a:r>
            <a:rPr lang="en-US" sz="1800" b="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Faculty Observation form</a:t>
          </a:r>
          <a:endParaRPr lang="en-US" sz="1800" b="0">
            <a:solidFill>
              <a:schemeClr val="bg1"/>
            </a:solidFill>
            <a:latin typeface="Bookman Old Style" panose="02050604050505020204" pitchFamily="18" charset="0"/>
          </a:endParaRPr>
        </a:p>
      </dgm:t>
    </dgm:pt>
    <dgm:pt modelId="{EAE5C2A0-4800-4ADC-B298-B18AE4915DE8}" type="parTrans" cxnId="{0F26703E-5C72-4291-B531-0477431EAF95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13B6BDF0-AD0E-418C-AFFF-2DEEF88C3D18}" type="sibTrans" cxnId="{0F26703E-5C72-4291-B531-0477431EAF95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C7557302-1080-4062-BD53-01E638709AF7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latin typeface="Bookman Old Style" panose="02050604050505020204" pitchFamily="18" charset="0"/>
            </a:rPr>
            <a:t>2</a:t>
          </a:r>
        </a:p>
      </dgm:t>
    </dgm:pt>
    <dgm:pt modelId="{188D5F10-8B90-4246-817F-E72689340F4D}" type="parTrans" cxnId="{FEEBB089-D007-44F7-B807-D6A765E629F4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017F8823-34DA-4B51-A8F1-48B3B268E68C}" type="sibTrans" cxnId="{FEEBB089-D007-44F7-B807-D6A765E629F4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CBF64D08-516B-4BE9-8175-9E0DCD16CF40}">
      <dgm:prSet custT="1"/>
      <dgm:spPr>
        <a:solidFill>
          <a:schemeClr val="tx2">
            <a:lumMod val="75000"/>
            <a:lumOff val="25000"/>
            <a:alpha val="89804"/>
          </a:schemeClr>
        </a:solidFill>
        <a:ln>
          <a:noFill/>
        </a:ln>
      </dgm:spPr>
      <dgm:t>
        <a:bodyPr/>
        <a:lstStyle/>
        <a:p>
          <a:r>
            <a:rPr lang="en-US" sz="1800" b="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Student Evaluations</a:t>
          </a:r>
          <a:endParaRPr lang="en-US" sz="1800" b="0">
            <a:solidFill>
              <a:schemeClr val="bg1"/>
            </a:solidFill>
            <a:latin typeface="Bookman Old Style" panose="02050604050505020204" pitchFamily="18" charset="0"/>
          </a:endParaRPr>
        </a:p>
      </dgm:t>
    </dgm:pt>
    <dgm:pt modelId="{DADF6020-CDC3-4402-AD9B-276C3FF76494}" type="parTrans" cxnId="{55AE650D-A026-41AA-B2C6-5FB096179349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BB911DA0-67F2-46CD-B3CF-E0FD00B232CE}" type="sibTrans" cxnId="{55AE650D-A026-41AA-B2C6-5FB096179349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D598A8D5-0B1F-486B-82C7-20C837773C91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latin typeface="Bookman Old Style" panose="02050604050505020204" pitchFamily="18" charset="0"/>
            </a:rPr>
            <a:t>3</a:t>
          </a:r>
        </a:p>
      </dgm:t>
    </dgm:pt>
    <dgm:pt modelId="{A7418D3C-0D3B-4071-A712-65068EC58CF8}" type="parTrans" cxnId="{D5B7842D-4CB4-4E8A-A918-B0DBC8A97852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62A2AD76-9B83-4292-81B4-C997D9089BA3}" type="sibTrans" cxnId="{D5B7842D-4CB4-4E8A-A918-B0DBC8A97852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381D7F76-ACD0-468A-99BF-96F7821A77AC}">
      <dgm:prSet custT="1"/>
      <dgm:spPr>
        <a:solidFill>
          <a:schemeClr val="tx2">
            <a:lumMod val="75000"/>
            <a:lumOff val="25000"/>
            <a:alpha val="89804"/>
          </a:schemeClr>
        </a:solidFill>
        <a:ln>
          <a:noFill/>
        </a:ln>
      </dgm:spPr>
      <dgm:t>
        <a:bodyPr/>
        <a:lstStyle/>
        <a:p>
          <a:r>
            <a:rPr lang="en-US" sz="1800" b="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Self-Evaluation</a:t>
          </a:r>
          <a:endParaRPr lang="en-US" sz="1800" b="0">
            <a:solidFill>
              <a:schemeClr val="bg1"/>
            </a:solidFill>
            <a:latin typeface="Bookman Old Style" panose="02050604050505020204" pitchFamily="18" charset="0"/>
          </a:endParaRPr>
        </a:p>
      </dgm:t>
    </dgm:pt>
    <dgm:pt modelId="{4653BD68-732E-42DE-A0C7-3F002981C2FB}" type="parTrans" cxnId="{796EA086-3742-4623-ABBD-4E6FC3DC5D99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22244C34-511A-4D71-900E-7ED93E59D7D2}" type="sibTrans" cxnId="{796EA086-3742-4623-ABBD-4E6FC3DC5D99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800D16AE-BE7D-47CE-8C2B-654666E5C73F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latin typeface="Bookman Old Style" panose="02050604050505020204" pitchFamily="18" charset="0"/>
            </a:rPr>
            <a:t>4</a:t>
          </a:r>
        </a:p>
      </dgm:t>
    </dgm:pt>
    <dgm:pt modelId="{07819CF3-DEA9-4AFB-A493-2486F38076E3}" type="parTrans" cxnId="{6E591F93-686F-4FC1-A3DE-C84DD46D235A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6D260AF3-53DD-409D-953F-E54F12664A53}" type="sibTrans" cxnId="{6E591F93-686F-4FC1-A3DE-C84DD46D235A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3289935A-36A4-4AE4-BAD3-EF0902203527}">
      <dgm:prSet custT="1"/>
      <dgm:spPr>
        <a:solidFill>
          <a:schemeClr val="tx2">
            <a:lumMod val="75000"/>
            <a:lumOff val="25000"/>
            <a:alpha val="89804"/>
          </a:schemeClr>
        </a:solidFill>
        <a:ln>
          <a:noFill/>
        </a:ln>
      </dgm:spPr>
      <dgm:t>
        <a:bodyPr/>
        <a:lstStyle/>
        <a:p>
          <a:r>
            <a:rPr lang="en-US" sz="1800" b="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Administrative Evaluation</a:t>
          </a:r>
          <a:endParaRPr lang="en-US" sz="1800" b="0">
            <a:solidFill>
              <a:schemeClr val="bg1"/>
            </a:solidFill>
            <a:latin typeface="Bookman Old Style" panose="02050604050505020204" pitchFamily="18" charset="0"/>
          </a:endParaRPr>
        </a:p>
      </dgm:t>
    </dgm:pt>
    <dgm:pt modelId="{7491A05B-B651-437F-82B1-26B8DF6EB051}" type="parTrans" cxnId="{6786EF20-9833-4F4B-BFEC-410F094BAA3F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F54D9A17-0A71-4B9D-B855-5E4C976E8D3F}" type="sibTrans" cxnId="{6786EF20-9833-4F4B-BFEC-410F094BAA3F}">
      <dgm:prSet/>
      <dgm:spPr/>
      <dgm:t>
        <a:bodyPr/>
        <a:lstStyle/>
        <a:p>
          <a:endParaRPr lang="en-US">
            <a:latin typeface="Bookman Old Style" panose="02050604050505020204" pitchFamily="18" charset="0"/>
          </a:endParaRPr>
        </a:p>
      </dgm:t>
    </dgm:pt>
    <dgm:pt modelId="{A93611B4-68FB-4C20-AE18-A6DA7DD7A6CC}" type="pres">
      <dgm:prSet presAssocID="{345C3B8E-D551-44A8-86B3-91DF5E493A02}" presName="Name0" presStyleCnt="0">
        <dgm:presLayoutVars>
          <dgm:dir/>
          <dgm:animLvl val="lvl"/>
          <dgm:resizeHandles val="exact"/>
        </dgm:presLayoutVars>
      </dgm:prSet>
      <dgm:spPr/>
    </dgm:pt>
    <dgm:pt modelId="{DDDCE34F-716E-46FF-A549-FD150BD31572}" type="pres">
      <dgm:prSet presAssocID="{12ECD561-3DDA-4339-A0FB-4D4E23A40C33}" presName="composite" presStyleCnt="0"/>
      <dgm:spPr/>
    </dgm:pt>
    <dgm:pt modelId="{0F1AF0E8-20FE-4BE9-A3F8-03BE091D397F}" type="pres">
      <dgm:prSet presAssocID="{12ECD561-3DDA-4339-A0FB-4D4E23A40C33}" presName="parTx" presStyleLbl="alignNode1" presStyleIdx="0" presStyleCnt="4">
        <dgm:presLayoutVars>
          <dgm:chMax val="0"/>
          <dgm:chPref val="0"/>
        </dgm:presLayoutVars>
      </dgm:prSet>
      <dgm:spPr/>
    </dgm:pt>
    <dgm:pt modelId="{C933D86E-FF98-47AF-BBE6-FF943C26F2E5}" type="pres">
      <dgm:prSet presAssocID="{12ECD561-3DDA-4339-A0FB-4D4E23A40C33}" presName="desTx" presStyleLbl="alignAccFollowNode1" presStyleIdx="0" presStyleCnt="4">
        <dgm:presLayoutVars/>
      </dgm:prSet>
      <dgm:spPr/>
    </dgm:pt>
    <dgm:pt modelId="{3BB6C0E6-6BBC-48CD-827B-AE4C5F6371E7}" type="pres">
      <dgm:prSet presAssocID="{6CB615D6-747F-4B62-84A6-C892895334F1}" presName="space" presStyleCnt="0"/>
      <dgm:spPr/>
    </dgm:pt>
    <dgm:pt modelId="{C9C9D221-CB77-442E-A1E6-CB1316EFEBC7}" type="pres">
      <dgm:prSet presAssocID="{C7557302-1080-4062-BD53-01E638709AF7}" presName="composite" presStyleCnt="0"/>
      <dgm:spPr/>
    </dgm:pt>
    <dgm:pt modelId="{58E7B49B-9E8B-44CA-A002-7DC671DDC7D1}" type="pres">
      <dgm:prSet presAssocID="{C7557302-1080-4062-BD53-01E638709AF7}" presName="parTx" presStyleLbl="alignNode1" presStyleIdx="1" presStyleCnt="4">
        <dgm:presLayoutVars>
          <dgm:chMax val="0"/>
          <dgm:chPref val="0"/>
        </dgm:presLayoutVars>
      </dgm:prSet>
      <dgm:spPr/>
    </dgm:pt>
    <dgm:pt modelId="{E3E31A9B-7B4B-4E18-A0D7-2CB184BAEA72}" type="pres">
      <dgm:prSet presAssocID="{C7557302-1080-4062-BD53-01E638709AF7}" presName="desTx" presStyleLbl="alignAccFollowNode1" presStyleIdx="1" presStyleCnt="4" custLinFactNeighborX="1810" custLinFactNeighborY="-543">
        <dgm:presLayoutVars/>
      </dgm:prSet>
      <dgm:spPr/>
    </dgm:pt>
    <dgm:pt modelId="{BD6FC4D1-7672-4150-80A2-52CE7756886E}" type="pres">
      <dgm:prSet presAssocID="{017F8823-34DA-4B51-A8F1-48B3B268E68C}" presName="space" presStyleCnt="0"/>
      <dgm:spPr/>
    </dgm:pt>
    <dgm:pt modelId="{4F270C9D-8371-430C-ADAB-272149A905FC}" type="pres">
      <dgm:prSet presAssocID="{D598A8D5-0B1F-486B-82C7-20C837773C91}" presName="composite" presStyleCnt="0"/>
      <dgm:spPr/>
    </dgm:pt>
    <dgm:pt modelId="{ADC7B3B5-4122-4F43-BCA3-D7500779245A}" type="pres">
      <dgm:prSet presAssocID="{D598A8D5-0B1F-486B-82C7-20C837773C91}" presName="parTx" presStyleLbl="alignNode1" presStyleIdx="2" presStyleCnt="4">
        <dgm:presLayoutVars>
          <dgm:chMax val="0"/>
          <dgm:chPref val="0"/>
        </dgm:presLayoutVars>
      </dgm:prSet>
      <dgm:spPr/>
    </dgm:pt>
    <dgm:pt modelId="{859AF4D5-545E-4881-ADAF-1EF9A103C299}" type="pres">
      <dgm:prSet presAssocID="{D598A8D5-0B1F-486B-82C7-20C837773C91}" presName="desTx" presStyleLbl="alignAccFollowNode1" presStyleIdx="2" presStyleCnt="4">
        <dgm:presLayoutVars/>
      </dgm:prSet>
      <dgm:spPr/>
    </dgm:pt>
    <dgm:pt modelId="{AD31A9E3-013E-4C84-9C73-A47E062BC50B}" type="pres">
      <dgm:prSet presAssocID="{62A2AD76-9B83-4292-81B4-C997D9089BA3}" presName="space" presStyleCnt="0"/>
      <dgm:spPr/>
    </dgm:pt>
    <dgm:pt modelId="{691D2972-5E5E-4AF4-ABF5-E51E027C23D9}" type="pres">
      <dgm:prSet presAssocID="{800D16AE-BE7D-47CE-8C2B-654666E5C73F}" presName="composite" presStyleCnt="0"/>
      <dgm:spPr/>
    </dgm:pt>
    <dgm:pt modelId="{D0D90E6E-E28C-4FBA-A7DF-3EF4101842F6}" type="pres">
      <dgm:prSet presAssocID="{800D16AE-BE7D-47CE-8C2B-654666E5C73F}" presName="parTx" presStyleLbl="alignNode1" presStyleIdx="3" presStyleCnt="4">
        <dgm:presLayoutVars>
          <dgm:chMax val="0"/>
          <dgm:chPref val="0"/>
        </dgm:presLayoutVars>
      </dgm:prSet>
      <dgm:spPr/>
    </dgm:pt>
    <dgm:pt modelId="{CA423928-3C8F-4930-AA17-90D99E0FC56D}" type="pres">
      <dgm:prSet presAssocID="{800D16AE-BE7D-47CE-8C2B-654666E5C73F}" presName="desTx" presStyleLbl="alignAccFollowNode1" presStyleIdx="3" presStyleCnt="4">
        <dgm:presLayoutVars/>
      </dgm:prSet>
      <dgm:spPr/>
    </dgm:pt>
  </dgm:ptLst>
  <dgm:cxnLst>
    <dgm:cxn modelId="{55AE650D-A026-41AA-B2C6-5FB096179349}" srcId="{C7557302-1080-4062-BD53-01E638709AF7}" destId="{CBF64D08-516B-4BE9-8175-9E0DCD16CF40}" srcOrd="0" destOrd="0" parTransId="{DADF6020-CDC3-4402-AD9B-276C3FF76494}" sibTransId="{BB911DA0-67F2-46CD-B3CF-E0FD00B232CE}"/>
    <dgm:cxn modelId="{6786EF20-9833-4F4B-BFEC-410F094BAA3F}" srcId="{800D16AE-BE7D-47CE-8C2B-654666E5C73F}" destId="{3289935A-36A4-4AE4-BAD3-EF0902203527}" srcOrd="0" destOrd="0" parTransId="{7491A05B-B651-437F-82B1-26B8DF6EB051}" sibTransId="{F54D9A17-0A71-4B9D-B855-5E4C976E8D3F}"/>
    <dgm:cxn modelId="{2A1E5E28-03CC-49C6-8D7B-BA7ECDBD04DA}" type="presOf" srcId="{C7557302-1080-4062-BD53-01E638709AF7}" destId="{58E7B49B-9E8B-44CA-A002-7DC671DDC7D1}" srcOrd="0" destOrd="0" presId="urn:microsoft.com/office/officeart/2016/7/layout/ChevronBlockProcess"/>
    <dgm:cxn modelId="{D5B7842D-4CB4-4E8A-A918-B0DBC8A97852}" srcId="{345C3B8E-D551-44A8-86B3-91DF5E493A02}" destId="{D598A8D5-0B1F-486B-82C7-20C837773C91}" srcOrd="2" destOrd="0" parTransId="{A7418D3C-0D3B-4071-A712-65068EC58CF8}" sibTransId="{62A2AD76-9B83-4292-81B4-C997D9089BA3}"/>
    <dgm:cxn modelId="{0F26703E-5C72-4291-B531-0477431EAF95}" srcId="{12ECD561-3DDA-4339-A0FB-4D4E23A40C33}" destId="{3CA2F77E-105C-4A2A-A7ED-4AEBB90E9F89}" srcOrd="0" destOrd="0" parTransId="{EAE5C2A0-4800-4ADC-B298-B18AE4915DE8}" sibTransId="{13B6BDF0-AD0E-418C-AFFF-2DEEF88C3D18}"/>
    <dgm:cxn modelId="{89B50E60-9984-4011-B6A6-F0D22D290021}" type="presOf" srcId="{345C3B8E-D551-44A8-86B3-91DF5E493A02}" destId="{A93611B4-68FB-4C20-AE18-A6DA7DD7A6CC}" srcOrd="0" destOrd="0" presId="urn:microsoft.com/office/officeart/2016/7/layout/ChevronBlockProcess"/>
    <dgm:cxn modelId="{6CDB6241-09FE-48E4-915D-06620019EAE7}" type="presOf" srcId="{800D16AE-BE7D-47CE-8C2B-654666E5C73F}" destId="{D0D90E6E-E28C-4FBA-A7DF-3EF4101842F6}" srcOrd="0" destOrd="0" presId="urn:microsoft.com/office/officeart/2016/7/layout/ChevronBlockProcess"/>
    <dgm:cxn modelId="{ECCD3744-C5D4-489F-A172-D1F8B326669D}" type="presOf" srcId="{D598A8D5-0B1F-486B-82C7-20C837773C91}" destId="{ADC7B3B5-4122-4F43-BCA3-D7500779245A}" srcOrd="0" destOrd="0" presId="urn:microsoft.com/office/officeart/2016/7/layout/ChevronBlockProcess"/>
    <dgm:cxn modelId="{DF0C2A47-091C-4C55-A711-886D3EFE5DF8}" type="presOf" srcId="{3289935A-36A4-4AE4-BAD3-EF0902203527}" destId="{CA423928-3C8F-4930-AA17-90D99E0FC56D}" srcOrd="0" destOrd="0" presId="urn:microsoft.com/office/officeart/2016/7/layout/ChevronBlockProcess"/>
    <dgm:cxn modelId="{796EA086-3742-4623-ABBD-4E6FC3DC5D99}" srcId="{D598A8D5-0B1F-486B-82C7-20C837773C91}" destId="{381D7F76-ACD0-468A-99BF-96F7821A77AC}" srcOrd="0" destOrd="0" parTransId="{4653BD68-732E-42DE-A0C7-3F002981C2FB}" sibTransId="{22244C34-511A-4D71-900E-7ED93E59D7D2}"/>
    <dgm:cxn modelId="{FEEBB089-D007-44F7-B807-D6A765E629F4}" srcId="{345C3B8E-D551-44A8-86B3-91DF5E493A02}" destId="{C7557302-1080-4062-BD53-01E638709AF7}" srcOrd="1" destOrd="0" parTransId="{188D5F10-8B90-4246-817F-E72689340F4D}" sibTransId="{017F8823-34DA-4B51-A8F1-48B3B268E68C}"/>
    <dgm:cxn modelId="{8069028D-0260-4E09-9E5A-A9284C570B73}" type="presOf" srcId="{381D7F76-ACD0-468A-99BF-96F7821A77AC}" destId="{859AF4D5-545E-4881-ADAF-1EF9A103C299}" srcOrd="0" destOrd="0" presId="urn:microsoft.com/office/officeart/2016/7/layout/ChevronBlockProcess"/>
    <dgm:cxn modelId="{6E591F93-686F-4FC1-A3DE-C84DD46D235A}" srcId="{345C3B8E-D551-44A8-86B3-91DF5E493A02}" destId="{800D16AE-BE7D-47CE-8C2B-654666E5C73F}" srcOrd="3" destOrd="0" parTransId="{07819CF3-DEA9-4AFB-A493-2486F38076E3}" sibTransId="{6D260AF3-53DD-409D-953F-E54F12664A53}"/>
    <dgm:cxn modelId="{19DA74A3-78E7-4F21-B760-12EB93740A14}" type="presOf" srcId="{3CA2F77E-105C-4A2A-A7ED-4AEBB90E9F89}" destId="{C933D86E-FF98-47AF-BBE6-FF943C26F2E5}" srcOrd="0" destOrd="0" presId="urn:microsoft.com/office/officeart/2016/7/layout/ChevronBlockProcess"/>
    <dgm:cxn modelId="{11850DAF-81D0-4D0F-8DA3-41F4796319E4}" srcId="{345C3B8E-D551-44A8-86B3-91DF5E493A02}" destId="{12ECD561-3DDA-4339-A0FB-4D4E23A40C33}" srcOrd="0" destOrd="0" parTransId="{60DCCB75-45EB-47C6-94A1-94B27FCC8637}" sibTransId="{6CB615D6-747F-4B62-84A6-C892895334F1}"/>
    <dgm:cxn modelId="{469482DC-A5B1-47E7-A29B-09DF2431D047}" type="presOf" srcId="{12ECD561-3DDA-4339-A0FB-4D4E23A40C33}" destId="{0F1AF0E8-20FE-4BE9-A3F8-03BE091D397F}" srcOrd="0" destOrd="0" presId="urn:microsoft.com/office/officeart/2016/7/layout/ChevronBlockProcess"/>
    <dgm:cxn modelId="{FE54F8EE-CFD6-4D18-B4D9-DAF678FFC4E3}" type="presOf" srcId="{CBF64D08-516B-4BE9-8175-9E0DCD16CF40}" destId="{E3E31A9B-7B4B-4E18-A0D7-2CB184BAEA72}" srcOrd="0" destOrd="0" presId="urn:microsoft.com/office/officeart/2016/7/layout/ChevronBlockProcess"/>
    <dgm:cxn modelId="{AAFEDD5C-FFA6-465E-A856-829FA1FE2979}" type="presParOf" srcId="{A93611B4-68FB-4C20-AE18-A6DA7DD7A6CC}" destId="{DDDCE34F-716E-46FF-A549-FD150BD31572}" srcOrd="0" destOrd="0" presId="urn:microsoft.com/office/officeart/2016/7/layout/ChevronBlockProcess"/>
    <dgm:cxn modelId="{6C7AB00A-7F1B-454A-9447-E9CC2D98F6F2}" type="presParOf" srcId="{DDDCE34F-716E-46FF-A549-FD150BD31572}" destId="{0F1AF0E8-20FE-4BE9-A3F8-03BE091D397F}" srcOrd="0" destOrd="0" presId="urn:microsoft.com/office/officeart/2016/7/layout/ChevronBlockProcess"/>
    <dgm:cxn modelId="{154324AE-AFE0-4B9C-982B-7EF30C20A888}" type="presParOf" srcId="{DDDCE34F-716E-46FF-A549-FD150BD31572}" destId="{C933D86E-FF98-47AF-BBE6-FF943C26F2E5}" srcOrd="1" destOrd="0" presId="urn:microsoft.com/office/officeart/2016/7/layout/ChevronBlockProcess"/>
    <dgm:cxn modelId="{DD3B5A06-897D-4B78-9BAB-637330E6D9EE}" type="presParOf" srcId="{A93611B4-68FB-4C20-AE18-A6DA7DD7A6CC}" destId="{3BB6C0E6-6BBC-48CD-827B-AE4C5F6371E7}" srcOrd="1" destOrd="0" presId="urn:microsoft.com/office/officeart/2016/7/layout/ChevronBlockProcess"/>
    <dgm:cxn modelId="{3EE8DF7F-476B-4D3C-B9B1-F4B06B5C2CC5}" type="presParOf" srcId="{A93611B4-68FB-4C20-AE18-A6DA7DD7A6CC}" destId="{C9C9D221-CB77-442E-A1E6-CB1316EFEBC7}" srcOrd="2" destOrd="0" presId="urn:microsoft.com/office/officeart/2016/7/layout/ChevronBlockProcess"/>
    <dgm:cxn modelId="{0F76C97D-039B-4C81-B040-1CDD5D2287A7}" type="presParOf" srcId="{C9C9D221-CB77-442E-A1E6-CB1316EFEBC7}" destId="{58E7B49B-9E8B-44CA-A002-7DC671DDC7D1}" srcOrd="0" destOrd="0" presId="urn:microsoft.com/office/officeart/2016/7/layout/ChevronBlockProcess"/>
    <dgm:cxn modelId="{DE160E89-CD28-43A1-9FA1-3CE4FD3FDC21}" type="presParOf" srcId="{C9C9D221-CB77-442E-A1E6-CB1316EFEBC7}" destId="{E3E31A9B-7B4B-4E18-A0D7-2CB184BAEA72}" srcOrd="1" destOrd="0" presId="urn:microsoft.com/office/officeart/2016/7/layout/ChevronBlockProcess"/>
    <dgm:cxn modelId="{E55E00C3-F9E7-4BF8-8BAE-9C74617D38B7}" type="presParOf" srcId="{A93611B4-68FB-4C20-AE18-A6DA7DD7A6CC}" destId="{BD6FC4D1-7672-4150-80A2-52CE7756886E}" srcOrd="3" destOrd="0" presId="urn:microsoft.com/office/officeart/2016/7/layout/ChevronBlockProcess"/>
    <dgm:cxn modelId="{7B20704A-58DC-4B0F-8259-5204DEABB047}" type="presParOf" srcId="{A93611B4-68FB-4C20-AE18-A6DA7DD7A6CC}" destId="{4F270C9D-8371-430C-ADAB-272149A905FC}" srcOrd="4" destOrd="0" presId="urn:microsoft.com/office/officeart/2016/7/layout/ChevronBlockProcess"/>
    <dgm:cxn modelId="{FD5C28E5-7406-4724-BA76-26CC9DF00F56}" type="presParOf" srcId="{4F270C9D-8371-430C-ADAB-272149A905FC}" destId="{ADC7B3B5-4122-4F43-BCA3-D7500779245A}" srcOrd="0" destOrd="0" presId="urn:microsoft.com/office/officeart/2016/7/layout/ChevronBlockProcess"/>
    <dgm:cxn modelId="{BF0C5AD0-8826-4D5F-A98C-4D31AC4EC641}" type="presParOf" srcId="{4F270C9D-8371-430C-ADAB-272149A905FC}" destId="{859AF4D5-545E-4881-ADAF-1EF9A103C299}" srcOrd="1" destOrd="0" presId="urn:microsoft.com/office/officeart/2016/7/layout/ChevronBlockProcess"/>
    <dgm:cxn modelId="{BDAB6007-B308-48C2-A871-81F75F82B086}" type="presParOf" srcId="{A93611B4-68FB-4C20-AE18-A6DA7DD7A6CC}" destId="{AD31A9E3-013E-4C84-9C73-A47E062BC50B}" srcOrd="5" destOrd="0" presId="urn:microsoft.com/office/officeart/2016/7/layout/ChevronBlockProcess"/>
    <dgm:cxn modelId="{D8460D38-A97A-4546-A0F5-5BB36A3214B3}" type="presParOf" srcId="{A93611B4-68FB-4C20-AE18-A6DA7DD7A6CC}" destId="{691D2972-5E5E-4AF4-ABF5-E51E027C23D9}" srcOrd="6" destOrd="0" presId="urn:microsoft.com/office/officeart/2016/7/layout/ChevronBlockProcess"/>
    <dgm:cxn modelId="{77EF9B93-6341-4455-BC49-F1C1C79E09EF}" type="presParOf" srcId="{691D2972-5E5E-4AF4-ABF5-E51E027C23D9}" destId="{D0D90E6E-E28C-4FBA-A7DF-3EF4101842F6}" srcOrd="0" destOrd="0" presId="urn:microsoft.com/office/officeart/2016/7/layout/ChevronBlockProcess"/>
    <dgm:cxn modelId="{B0FC4F52-96C5-4408-B070-612AEE71C8D7}" type="presParOf" srcId="{691D2972-5E5E-4AF4-ABF5-E51E027C23D9}" destId="{CA423928-3C8F-4930-AA17-90D99E0FC56D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C3B8E-D551-44A8-86B3-91DF5E493A02}" type="doc">
      <dgm:prSet loTypeId="urn:microsoft.com/office/officeart/2016/7/layout/ChevronBlockProcess" loCatId="process" qsTypeId="urn:microsoft.com/office/officeart/2005/8/quickstyle/simple2#3" qsCatId="simple" csTypeId="urn:microsoft.com/office/officeart/2005/8/colors/accent3_2#3" csCatId="accent3" phldr="1"/>
      <dgm:spPr/>
      <dgm:t>
        <a:bodyPr/>
        <a:lstStyle/>
        <a:p>
          <a:endParaRPr lang="en-US"/>
        </a:p>
      </dgm:t>
    </dgm:pt>
    <dgm:pt modelId="{12ECD561-3DDA-4339-A0FB-4D4E23A40C33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/>
            </a:rPr>
            <a:t>1</a:t>
          </a:r>
        </a:p>
      </dgm:t>
    </dgm:pt>
    <dgm:pt modelId="{60DCCB75-45EB-47C6-94A1-94B27FCC8637}" type="parTrans" cxnId="{11850DAF-81D0-4D0F-8DA3-41F4796319E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6CB615D6-747F-4B62-84A6-C892895334F1}" type="sibTrans" cxnId="{11850DAF-81D0-4D0F-8DA3-41F4796319E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3CA2F77E-105C-4A2A-A7ED-4AEBB90E9F89}">
      <dgm:prSet custT="1"/>
      <dgm:spPr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Bookman Old Style"/>
              <a:ea typeface="+mn-ea"/>
              <a:cs typeface="+mn-cs"/>
            </a:rPr>
            <a:t>Notification from the Office of Academic Affairs by 3rd week. </a:t>
          </a:r>
        </a:p>
      </dgm:t>
    </dgm:pt>
    <dgm:pt modelId="{EAE5C2A0-4800-4ADC-B298-B18AE4915DE8}" type="parTrans" cxnId="{0F26703E-5C72-4291-B531-0477431EAF95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13B6BDF0-AD0E-418C-AFFF-2DEEF88C3D18}" type="sibTrans" cxnId="{0F26703E-5C72-4291-B531-0477431EAF95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ED5F5F48-A694-4063-84AE-7BBF03B6473B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/>
            </a:rPr>
            <a:t>2</a:t>
          </a:r>
        </a:p>
      </dgm:t>
    </dgm:pt>
    <dgm:pt modelId="{314D4780-8160-40E1-907E-9803C159DC60}" type="parTrans" cxnId="{E39B97F3-1B8D-4FAD-BC4F-C5C6BEE48426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9D6574AA-015E-4065-B9B4-50E304CE399A}" type="sibTrans" cxnId="{E39B97F3-1B8D-4FAD-BC4F-C5C6BEE48426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89CCDC52-A9F5-497B-BC74-486641B631BF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err="1">
              <a:latin typeface="Bookman Old Style"/>
              <a:ea typeface="+mn-ea"/>
              <a:cs typeface="+mn-cs"/>
            </a:rPr>
            <a:t>Evalutees</a:t>
          </a:r>
          <a:r>
            <a:rPr lang="en-US" sz="1800" b="0" kern="1200">
              <a:latin typeface="Bookman Old Style"/>
              <a:ea typeface="+mn-ea"/>
              <a:cs typeface="+mn-cs"/>
            </a:rPr>
            <a:t> have up to week 8 to select TFOs.</a:t>
          </a:r>
        </a:p>
      </dgm:t>
    </dgm:pt>
    <dgm:pt modelId="{ECDD1ED9-49F5-4E58-8C27-D8D04BD28B1C}" type="parTrans" cxnId="{B9E75C83-E877-41DB-80E3-9FA3C9C09A1C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188B27DB-04F0-4A7B-8379-E7BB62B41A9B}" type="sibTrans" cxnId="{B9E75C83-E877-41DB-80E3-9FA3C9C09A1C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C7557302-1080-4062-BD53-01E638709AF7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/>
            </a:rPr>
            <a:t>3</a:t>
          </a:r>
        </a:p>
      </dgm:t>
    </dgm:pt>
    <dgm:pt modelId="{188D5F10-8B90-4246-817F-E72689340F4D}" type="parTrans" cxnId="{FEEBB089-D007-44F7-B807-D6A765E629F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017F8823-34DA-4B51-A8F1-48B3B268E68C}" type="sibTrans" cxnId="{FEEBB089-D007-44F7-B807-D6A765E629F4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CBF64D08-516B-4BE9-8175-9E0DCD16CF40}">
      <dgm:prSet custT="1"/>
      <dgm:spPr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Bookman Old Style"/>
              <a:ea typeface="+mn-ea"/>
              <a:cs typeface="+mn-cs"/>
            </a:rPr>
            <a:t>TFO reaches out to the </a:t>
          </a:r>
          <a:r>
            <a:rPr lang="en-US" sz="2000" b="0" kern="1200" err="1">
              <a:latin typeface="Bookman Old Style"/>
              <a:ea typeface="+mn-ea"/>
              <a:cs typeface="+mn-cs"/>
            </a:rPr>
            <a:t>evaluatees</a:t>
          </a:r>
          <a:r>
            <a:rPr lang="en-US" sz="2000" b="0" kern="1200">
              <a:latin typeface="Bookman Old Style"/>
              <a:ea typeface="+mn-ea"/>
              <a:cs typeface="+mn-cs"/>
            </a:rPr>
            <a:t> for classroom observation between Week 4 - 12</a:t>
          </a:r>
        </a:p>
      </dgm:t>
    </dgm:pt>
    <dgm:pt modelId="{DADF6020-CDC3-4402-AD9B-276C3FF76494}" type="parTrans" cxnId="{55AE650D-A026-41AA-B2C6-5FB096179349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BB911DA0-67F2-46CD-B3CF-E0FD00B232CE}" type="sibTrans" cxnId="{55AE650D-A026-41AA-B2C6-5FB096179349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D598A8D5-0B1F-486B-82C7-20C837773C91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/>
            </a:rPr>
            <a:t>4</a:t>
          </a:r>
        </a:p>
      </dgm:t>
    </dgm:pt>
    <dgm:pt modelId="{A7418D3C-0D3B-4071-A712-65068EC58CF8}" type="parTrans" cxnId="{D5B7842D-4CB4-4E8A-A918-B0DBC8A97852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62A2AD76-9B83-4292-81B4-C997D9089BA3}" type="sibTrans" cxnId="{D5B7842D-4CB4-4E8A-A918-B0DBC8A97852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381D7F76-ACD0-468A-99BF-96F7821A77AC}">
      <dgm:prSet custT="1"/>
      <dgm:spPr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Bookman Old Style"/>
              <a:ea typeface="+mn-ea"/>
              <a:cs typeface="+mn-cs"/>
            </a:rPr>
            <a:t>Finalize report and send documents to area dean - Week 13-15 </a:t>
          </a:r>
        </a:p>
      </dgm:t>
    </dgm:pt>
    <dgm:pt modelId="{4653BD68-732E-42DE-A0C7-3F002981C2FB}" type="parTrans" cxnId="{796EA086-3742-4623-ABBD-4E6FC3DC5D99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22244C34-511A-4D71-900E-7ED93E59D7D2}" type="sibTrans" cxnId="{796EA086-3742-4623-ABBD-4E6FC3DC5D99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800D16AE-BE7D-47CE-8C2B-654666E5C73F}">
      <dgm:prSet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en-US">
              <a:solidFill>
                <a:schemeClr val="bg1"/>
              </a:solidFill>
              <a:latin typeface="Bookman Old Style"/>
            </a:rPr>
            <a:t>5</a:t>
          </a:r>
        </a:p>
      </dgm:t>
    </dgm:pt>
    <dgm:pt modelId="{07819CF3-DEA9-4AFB-A493-2486F38076E3}" type="parTrans" cxnId="{6E591F93-686F-4FC1-A3DE-C84DD46D235A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6D260AF3-53DD-409D-953F-E54F12664A53}" type="sibTrans" cxnId="{6E591F93-686F-4FC1-A3DE-C84DD46D235A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3289935A-36A4-4AE4-BAD3-EF0902203527}">
      <dgm:prSet custT="1"/>
      <dgm:spPr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gm:spPr>
      <dgm:t>
        <a:bodyPr spcFirstLastPara="0" vert="horz" wrap="square" lIns="183119" tIns="183119" rIns="183119" bIns="366237" numCol="1" spcCol="1270" anchor="t" anchorCtr="0"/>
        <a:lstStyle/>
        <a:p>
          <a:pPr rtl="0"/>
          <a:r>
            <a:rPr lang="en-US" sz="2000" b="0" kern="1200">
              <a:solidFill>
                <a:schemeClr val="bg1"/>
              </a:solidFill>
              <a:latin typeface="Bookman Old Style"/>
            </a:rPr>
            <a:t>Deans finalize packet to send to Office of Academic Affairs -  15th week </a:t>
          </a:r>
          <a:endParaRPr lang="en-US" sz="2000" b="0" kern="1200">
            <a:solidFill>
              <a:schemeClr val="bg1"/>
            </a:solidFill>
            <a:latin typeface="Bookman Old Style"/>
            <a:cs typeface="Segoe UI"/>
          </a:endParaRPr>
        </a:p>
      </dgm:t>
    </dgm:pt>
    <dgm:pt modelId="{7491A05B-B651-437F-82B1-26B8DF6EB051}" type="parTrans" cxnId="{6786EF20-9833-4F4B-BFEC-410F094BAA3F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F54D9A17-0A71-4B9D-B855-5E4C976E8D3F}" type="sibTrans" cxnId="{6786EF20-9833-4F4B-BFEC-410F094BAA3F}">
      <dgm:prSet/>
      <dgm:spPr/>
      <dgm:t>
        <a:bodyPr/>
        <a:lstStyle/>
        <a:p>
          <a:endParaRPr lang="en-US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A93611B4-68FB-4C20-AE18-A6DA7DD7A6CC}" type="pres">
      <dgm:prSet presAssocID="{345C3B8E-D551-44A8-86B3-91DF5E493A02}" presName="Name0" presStyleCnt="0">
        <dgm:presLayoutVars>
          <dgm:dir/>
          <dgm:animLvl val="lvl"/>
          <dgm:resizeHandles val="exact"/>
        </dgm:presLayoutVars>
      </dgm:prSet>
      <dgm:spPr/>
    </dgm:pt>
    <dgm:pt modelId="{DDDCE34F-716E-46FF-A549-FD150BD31572}" type="pres">
      <dgm:prSet presAssocID="{12ECD561-3DDA-4339-A0FB-4D4E23A40C33}" presName="composite" presStyleCnt="0"/>
      <dgm:spPr/>
    </dgm:pt>
    <dgm:pt modelId="{0F1AF0E8-20FE-4BE9-A3F8-03BE091D397F}" type="pres">
      <dgm:prSet presAssocID="{12ECD561-3DDA-4339-A0FB-4D4E23A40C33}" presName="parTx" presStyleLbl="alignNode1" presStyleIdx="0" presStyleCnt="5">
        <dgm:presLayoutVars>
          <dgm:chMax val="0"/>
          <dgm:chPref val="0"/>
        </dgm:presLayoutVars>
      </dgm:prSet>
      <dgm:spPr/>
    </dgm:pt>
    <dgm:pt modelId="{C933D86E-FF98-47AF-BBE6-FF943C26F2E5}" type="pres">
      <dgm:prSet presAssocID="{12ECD561-3DDA-4339-A0FB-4D4E23A40C33}" presName="desTx" presStyleLbl="alignAccFollowNode1" presStyleIdx="0" presStyleCnt="5">
        <dgm:presLayoutVars/>
      </dgm:prSet>
      <dgm:spPr>
        <a:xfrm>
          <a:off x="3914" y="858091"/>
          <a:ext cx="2037143" cy="3731815"/>
        </a:xfrm>
        <a:prstGeom prst="rect">
          <a:avLst/>
        </a:prstGeom>
      </dgm:spPr>
    </dgm:pt>
    <dgm:pt modelId="{3BB6C0E6-6BBC-48CD-827B-AE4C5F6371E7}" type="pres">
      <dgm:prSet presAssocID="{6CB615D6-747F-4B62-84A6-C892895334F1}" presName="space" presStyleCnt="0"/>
      <dgm:spPr/>
    </dgm:pt>
    <dgm:pt modelId="{AE393141-17BC-494F-B9A3-CAC58B36C989}" type="pres">
      <dgm:prSet presAssocID="{ED5F5F48-A694-4063-84AE-7BBF03B6473B}" presName="composite" presStyleCnt="0"/>
      <dgm:spPr/>
    </dgm:pt>
    <dgm:pt modelId="{4C51B959-D888-4E7E-850B-D41D6FF95010}" type="pres">
      <dgm:prSet presAssocID="{ED5F5F48-A694-4063-84AE-7BBF03B6473B}" presName="parTx" presStyleLbl="alignNode1" presStyleIdx="1" presStyleCnt="5">
        <dgm:presLayoutVars>
          <dgm:chMax val="0"/>
          <dgm:chPref val="0"/>
        </dgm:presLayoutVars>
      </dgm:prSet>
      <dgm:spPr/>
    </dgm:pt>
    <dgm:pt modelId="{FDDBB08E-3151-4A8F-907C-572DAA80C5C0}" type="pres">
      <dgm:prSet presAssocID="{ED5F5F48-A694-4063-84AE-7BBF03B6473B}" presName="desTx" presStyleLbl="alignAccFollowNode1" presStyleIdx="1" presStyleCnt="5">
        <dgm:presLayoutVars/>
      </dgm:prSet>
      <dgm:spPr>
        <a:xfrm>
          <a:off x="2187627" y="858091"/>
          <a:ext cx="2037143" cy="3731815"/>
        </a:xfrm>
        <a:prstGeom prst="rect">
          <a:avLst/>
        </a:prstGeom>
      </dgm:spPr>
    </dgm:pt>
    <dgm:pt modelId="{DB644952-7523-4511-9B9B-95D40F3D73E8}" type="pres">
      <dgm:prSet presAssocID="{9D6574AA-015E-4065-B9B4-50E304CE399A}" presName="space" presStyleCnt="0"/>
      <dgm:spPr/>
    </dgm:pt>
    <dgm:pt modelId="{C9C9D221-CB77-442E-A1E6-CB1316EFEBC7}" type="pres">
      <dgm:prSet presAssocID="{C7557302-1080-4062-BD53-01E638709AF7}" presName="composite" presStyleCnt="0"/>
      <dgm:spPr/>
    </dgm:pt>
    <dgm:pt modelId="{58E7B49B-9E8B-44CA-A002-7DC671DDC7D1}" type="pres">
      <dgm:prSet presAssocID="{C7557302-1080-4062-BD53-01E638709AF7}" presName="parTx" presStyleLbl="alignNode1" presStyleIdx="2" presStyleCnt="5">
        <dgm:presLayoutVars>
          <dgm:chMax val="0"/>
          <dgm:chPref val="0"/>
        </dgm:presLayoutVars>
      </dgm:prSet>
      <dgm:spPr/>
    </dgm:pt>
    <dgm:pt modelId="{E3E31A9B-7B4B-4E18-A0D7-2CB184BAEA72}" type="pres">
      <dgm:prSet presAssocID="{C7557302-1080-4062-BD53-01E638709AF7}" presName="desTx" presStyleLbl="alignAccFollowNode1" presStyleIdx="2" presStyleCnt="5">
        <dgm:presLayoutVars/>
      </dgm:prSet>
      <dgm:spPr>
        <a:xfrm>
          <a:off x="4371340" y="858091"/>
          <a:ext cx="2037143" cy="3731815"/>
        </a:xfrm>
        <a:prstGeom prst="rect">
          <a:avLst/>
        </a:prstGeom>
      </dgm:spPr>
    </dgm:pt>
    <dgm:pt modelId="{BD6FC4D1-7672-4150-80A2-52CE7756886E}" type="pres">
      <dgm:prSet presAssocID="{017F8823-34DA-4B51-A8F1-48B3B268E68C}" presName="space" presStyleCnt="0"/>
      <dgm:spPr/>
    </dgm:pt>
    <dgm:pt modelId="{4F270C9D-8371-430C-ADAB-272149A905FC}" type="pres">
      <dgm:prSet presAssocID="{D598A8D5-0B1F-486B-82C7-20C837773C91}" presName="composite" presStyleCnt="0"/>
      <dgm:spPr/>
    </dgm:pt>
    <dgm:pt modelId="{ADC7B3B5-4122-4F43-BCA3-D7500779245A}" type="pres">
      <dgm:prSet presAssocID="{D598A8D5-0B1F-486B-82C7-20C837773C91}" presName="parTx" presStyleLbl="alignNode1" presStyleIdx="3" presStyleCnt="5">
        <dgm:presLayoutVars>
          <dgm:chMax val="0"/>
          <dgm:chPref val="0"/>
        </dgm:presLayoutVars>
      </dgm:prSet>
      <dgm:spPr/>
    </dgm:pt>
    <dgm:pt modelId="{859AF4D5-545E-4881-ADAF-1EF9A103C299}" type="pres">
      <dgm:prSet presAssocID="{D598A8D5-0B1F-486B-82C7-20C837773C91}" presName="desTx" presStyleLbl="alignAccFollowNode1" presStyleIdx="3" presStyleCnt="5" custScaleY="98015">
        <dgm:presLayoutVars/>
      </dgm:prSet>
      <dgm:spPr>
        <a:xfrm>
          <a:off x="6555053" y="906478"/>
          <a:ext cx="2037143" cy="3672225"/>
        </a:xfrm>
        <a:prstGeom prst="rect">
          <a:avLst/>
        </a:prstGeom>
      </dgm:spPr>
    </dgm:pt>
    <dgm:pt modelId="{AD31A9E3-013E-4C84-9C73-A47E062BC50B}" type="pres">
      <dgm:prSet presAssocID="{62A2AD76-9B83-4292-81B4-C997D9089BA3}" presName="space" presStyleCnt="0"/>
      <dgm:spPr/>
    </dgm:pt>
    <dgm:pt modelId="{691D2972-5E5E-4AF4-ABF5-E51E027C23D9}" type="pres">
      <dgm:prSet presAssocID="{800D16AE-BE7D-47CE-8C2B-654666E5C73F}" presName="composite" presStyleCnt="0"/>
      <dgm:spPr/>
    </dgm:pt>
    <dgm:pt modelId="{D0D90E6E-E28C-4FBA-A7DF-3EF4101842F6}" type="pres">
      <dgm:prSet presAssocID="{800D16AE-BE7D-47CE-8C2B-654666E5C73F}" presName="parTx" presStyleLbl="alignNode1" presStyleIdx="4" presStyleCnt="5">
        <dgm:presLayoutVars>
          <dgm:chMax val="0"/>
          <dgm:chPref val="0"/>
        </dgm:presLayoutVars>
      </dgm:prSet>
      <dgm:spPr/>
    </dgm:pt>
    <dgm:pt modelId="{CA423928-3C8F-4930-AA17-90D99E0FC56D}" type="pres">
      <dgm:prSet presAssocID="{800D16AE-BE7D-47CE-8C2B-654666E5C73F}" presName="desTx" presStyleLbl="alignAccFollowNode1" presStyleIdx="4" presStyleCnt="5">
        <dgm:presLayoutVars/>
      </dgm:prSet>
      <dgm:spPr>
        <a:xfrm>
          <a:off x="8755859" y="809183"/>
          <a:ext cx="2041128" cy="3830944"/>
        </a:xfrm>
        <a:prstGeom prst="rect">
          <a:avLst/>
        </a:prstGeom>
      </dgm:spPr>
    </dgm:pt>
  </dgm:ptLst>
  <dgm:cxnLst>
    <dgm:cxn modelId="{55AE650D-A026-41AA-B2C6-5FB096179349}" srcId="{C7557302-1080-4062-BD53-01E638709AF7}" destId="{CBF64D08-516B-4BE9-8175-9E0DCD16CF40}" srcOrd="0" destOrd="0" parTransId="{DADF6020-CDC3-4402-AD9B-276C3FF76494}" sibTransId="{BB911DA0-67F2-46CD-B3CF-E0FD00B232CE}"/>
    <dgm:cxn modelId="{6786EF20-9833-4F4B-BFEC-410F094BAA3F}" srcId="{800D16AE-BE7D-47CE-8C2B-654666E5C73F}" destId="{3289935A-36A4-4AE4-BAD3-EF0902203527}" srcOrd="0" destOrd="0" parTransId="{7491A05B-B651-437F-82B1-26B8DF6EB051}" sibTransId="{F54D9A17-0A71-4B9D-B855-5E4C976E8D3F}"/>
    <dgm:cxn modelId="{2A1E5E28-03CC-49C6-8D7B-BA7ECDBD04DA}" type="presOf" srcId="{C7557302-1080-4062-BD53-01E638709AF7}" destId="{58E7B49B-9E8B-44CA-A002-7DC671DDC7D1}" srcOrd="0" destOrd="0" presId="urn:microsoft.com/office/officeart/2016/7/layout/ChevronBlockProcess"/>
    <dgm:cxn modelId="{D5B7842D-4CB4-4E8A-A918-B0DBC8A97852}" srcId="{345C3B8E-D551-44A8-86B3-91DF5E493A02}" destId="{D598A8D5-0B1F-486B-82C7-20C837773C91}" srcOrd="3" destOrd="0" parTransId="{A7418D3C-0D3B-4071-A712-65068EC58CF8}" sibTransId="{62A2AD76-9B83-4292-81B4-C997D9089BA3}"/>
    <dgm:cxn modelId="{0F26703E-5C72-4291-B531-0477431EAF95}" srcId="{12ECD561-3DDA-4339-A0FB-4D4E23A40C33}" destId="{3CA2F77E-105C-4A2A-A7ED-4AEBB90E9F89}" srcOrd="0" destOrd="0" parTransId="{EAE5C2A0-4800-4ADC-B298-B18AE4915DE8}" sibTransId="{13B6BDF0-AD0E-418C-AFFF-2DEEF88C3D18}"/>
    <dgm:cxn modelId="{89B50E60-9984-4011-B6A6-F0D22D290021}" type="presOf" srcId="{345C3B8E-D551-44A8-86B3-91DF5E493A02}" destId="{A93611B4-68FB-4C20-AE18-A6DA7DD7A6CC}" srcOrd="0" destOrd="0" presId="urn:microsoft.com/office/officeart/2016/7/layout/ChevronBlockProcess"/>
    <dgm:cxn modelId="{6CDB6241-09FE-48E4-915D-06620019EAE7}" type="presOf" srcId="{800D16AE-BE7D-47CE-8C2B-654666E5C73F}" destId="{D0D90E6E-E28C-4FBA-A7DF-3EF4101842F6}" srcOrd="0" destOrd="0" presId="urn:microsoft.com/office/officeart/2016/7/layout/ChevronBlockProcess"/>
    <dgm:cxn modelId="{29AE7462-6067-4586-8B16-25AB3F5E294D}" type="presOf" srcId="{ED5F5F48-A694-4063-84AE-7BBF03B6473B}" destId="{4C51B959-D888-4E7E-850B-D41D6FF95010}" srcOrd="0" destOrd="0" presId="urn:microsoft.com/office/officeart/2016/7/layout/ChevronBlockProcess"/>
    <dgm:cxn modelId="{ECCD3744-C5D4-489F-A172-D1F8B326669D}" type="presOf" srcId="{D598A8D5-0B1F-486B-82C7-20C837773C91}" destId="{ADC7B3B5-4122-4F43-BCA3-D7500779245A}" srcOrd="0" destOrd="0" presId="urn:microsoft.com/office/officeart/2016/7/layout/ChevronBlockProcess"/>
    <dgm:cxn modelId="{DF0C2A47-091C-4C55-A711-886D3EFE5DF8}" type="presOf" srcId="{3289935A-36A4-4AE4-BAD3-EF0902203527}" destId="{CA423928-3C8F-4930-AA17-90D99E0FC56D}" srcOrd="0" destOrd="0" presId="urn:microsoft.com/office/officeart/2016/7/layout/ChevronBlockProcess"/>
    <dgm:cxn modelId="{B9E75C83-E877-41DB-80E3-9FA3C9C09A1C}" srcId="{ED5F5F48-A694-4063-84AE-7BBF03B6473B}" destId="{89CCDC52-A9F5-497B-BC74-486641B631BF}" srcOrd="0" destOrd="0" parTransId="{ECDD1ED9-49F5-4E58-8C27-D8D04BD28B1C}" sibTransId="{188B27DB-04F0-4A7B-8379-E7BB62B41A9B}"/>
    <dgm:cxn modelId="{796EA086-3742-4623-ABBD-4E6FC3DC5D99}" srcId="{D598A8D5-0B1F-486B-82C7-20C837773C91}" destId="{381D7F76-ACD0-468A-99BF-96F7821A77AC}" srcOrd="0" destOrd="0" parTransId="{4653BD68-732E-42DE-A0C7-3F002981C2FB}" sibTransId="{22244C34-511A-4D71-900E-7ED93E59D7D2}"/>
    <dgm:cxn modelId="{FEEBB089-D007-44F7-B807-D6A765E629F4}" srcId="{345C3B8E-D551-44A8-86B3-91DF5E493A02}" destId="{C7557302-1080-4062-BD53-01E638709AF7}" srcOrd="2" destOrd="0" parTransId="{188D5F10-8B90-4246-817F-E72689340F4D}" sibTransId="{017F8823-34DA-4B51-A8F1-48B3B268E68C}"/>
    <dgm:cxn modelId="{F5D2F58B-B23F-4C2F-9C6E-6FFFAD340249}" type="presOf" srcId="{89CCDC52-A9F5-497B-BC74-486641B631BF}" destId="{FDDBB08E-3151-4A8F-907C-572DAA80C5C0}" srcOrd="0" destOrd="0" presId="urn:microsoft.com/office/officeart/2016/7/layout/ChevronBlockProcess"/>
    <dgm:cxn modelId="{8069028D-0260-4E09-9E5A-A9284C570B73}" type="presOf" srcId="{381D7F76-ACD0-468A-99BF-96F7821A77AC}" destId="{859AF4D5-545E-4881-ADAF-1EF9A103C299}" srcOrd="0" destOrd="0" presId="urn:microsoft.com/office/officeart/2016/7/layout/ChevronBlockProcess"/>
    <dgm:cxn modelId="{6E591F93-686F-4FC1-A3DE-C84DD46D235A}" srcId="{345C3B8E-D551-44A8-86B3-91DF5E493A02}" destId="{800D16AE-BE7D-47CE-8C2B-654666E5C73F}" srcOrd="4" destOrd="0" parTransId="{07819CF3-DEA9-4AFB-A493-2486F38076E3}" sibTransId="{6D260AF3-53DD-409D-953F-E54F12664A53}"/>
    <dgm:cxn modelId="{19DA74A3-78E7-4F21-B760-12EB93740A14}" type="presOf" srcId="{3CA2F77E-105C-4A2A-A7ED-4AEBB90E9F89}" destId="{C933D86E-FF98-47AF-BBE6-FF943C26F2E5}" srcOrd="0" destOrd="0" presId="urn:microsoft.com/office/officeart/2016/7/layout/ChevronBlockProcess"/>
    <dgm:cxn modelId="{11850DAF-81D0-4D0F-8DA3-41F4796319E4}" srcId="{345C3B8E-D551-44A8-86B3-91DF5E493A02}" destId="{12ECD561-3DDA-4339-A0FB-4D4E23A40C33}" srcOrd="0" destOrd="0" parTransId="{60DCCB75-45EB-47C6-94A1-94B27FCC8637}" sibTransId="{6CB615D6-747F-4B62-84A6-C892895334F1}"/>
    <dgm:cxn modelId="{469482DC-A5B1-47E7-A29B-09DF2431D047}" type="presOf" srcId="{12ECD561-3DDA-4339-A0FB-4D4E23A40C33}" destId="{0F1AF0E8-20FE-4BE9-A3F8-03BE091D397F}" srcOrd="0" destOrd="0" presId="urn:microsoft.com/office/officeart/2016/7/layout/ChevronBlockProcess"/>
    <dgm:cxn modelId="{FE54F8EE-CFD6-4D18-B4D9-DAF678FFC4E3}" type="presOf" srcId="{CBF64D08-516B-4BE9-8175-9E0DCD16CF40}" destId="{E3E31A9B-7B4B-4E18-A0D7-2CB184BAEA72}" srcOrd="0" destOrd="0" presId="urn:microsoft.com/office/officeart/2016/7/layout/ChevronBlockProcess"/>
    <dgm:cxn modelId="{E39B97F3-1B8D-4FAD-BC4F-C5C6BEE48426}" srcId="{345C3B8E-D551-44A8-86B3-91DF5E493A02}" destId="{ED5F5F48-A694-4063-84AE-7BBF03B6473B}" srcOrd="1" destOrd="0" parTransId="{314D4780-8160-40E1-907E-9803C159DC60}" sibTransId="{9D6574AA-015E-4065-B9B4-50E304CE399A}"/>
    <dgm:cxn modelId="{AAFEDD5C-FFA6-465E-A856-829FA1FE2979}" type="presParOf" srcId="{A93611B4-68FB-4C20-AE18-A6DA7DD7A6CC}" destId="{DDDCE34F-716E-46FF-A549-FD150BD31572}" srcOrd="0" destOrd="0" presId="urn:microsoft.com/office/officeart/2016/7/layout/ChevronBlockProcess"/>
    <dgm:cxn modelId="{6C7AB00A-7F1B-454A-9447-E9CC2D98F6F2}" type="presParOf" srcId="{DDDCE34F-716E-46FF-A549-FD150BD31572}" destId="{0F1AF0E8-20FE-4BE9-A3F8-03BE091D397F}" srcOrd="0" destOrd="0" presId="urn:microsoft.com/office/officeart/2016/7/layout/ChevronBlockProcess"/>
    <dgm:cxn modelId="{154324AE-AFE0-4B9C-982B-7EF30C20A888}" type="presParOf" srcId="{DDDCE34F-716E-46FF-A549-FD150BD31572}" destId="{C933D86E-FF98-47AF-BBE6-FF943C26F2E5}" srcOrd="1" destOrd="0" presId="urn:microsoft.com/office/officeart/2016/7/layout/ChevronBlockProcess"/>
    <dgm:cxn modelId="{DD3B5A06-897D-4B78-9BAB-637330E6D9EE}" type="presParOf" srcId="{A93611B4-68FB-4C20-AE18-A6DA7DD7A6CC}" destId="{3BB6C0E6-6BBC-48CD-827B-AE4C5F6371E7}" srcOrd="1" destOrd="0" presId="urn:microsoft.com/office/officeart/2016/7/layout/ChevronBlockProcess"/>
    <dgm:cxn modelId="{3E207138-9D0C-4B1A-A495-5007C89F65C1}" type="presParOf" srcId="{A93611B4-68FB-4C20-AE18-A6DA7DD7A6CC}" destId="{AE393141-17BC-494F-B9A3-CAC58B36C989}" srcOrd="2" destOrd="0" presId="urn:microsoft.com/office/officeart/2016/7/layout/ChevronBlockProcess"/>
    <dgm:cxn modelId="{A5F8AADA-2F4D-4B50-A319-9F623228DCFB}" type="presParOf" srcId="{AE393141-17BC-494F-B9A3-CAC58B36C989}" destId="{4C51B959-D888-4E7E-850B-D41D6FF95010}" srcOrd="0" destOrd="0" presId="urn:microsoft.com/office/officeart/2016/7/layout/ChevronBlockProcess"/>
    <dgm:cxn modelId="{3B946708-B171-419A-A4FC-D8544965F411}" type="presParOf" srcId="{AE393141-17BC-494F-B9A3-CAC58B36C989}" destId="{FDDBB08E-3151-4A8F-907C-572DAA80C5C0}" srcOrd="1" destOrd="0" presId="urn:microsoft.com/office/officeart/2016/7/layout/ChevronBlockProcess"/>
    <dgm:cxn modelId="{22A1AD90-77BD-497C-85A3-686FC7A6BEF4}" type="presParOf" srcId="{A93611B4-68FB-4C20-AE18-A6DA7DD7A6CC}" destId="{DB644952-7523-4511-9B9B-95D40F3D73E8}" srcOrd="3" destOrd="0" presId="urn:microsoft.com/office/officeart/2016/7/layout/ChevronBlockProcess"/>
    <dgm:cxn modelId="{3EE8DF7F-476B-4D3C-B9B1-F4B06B5C2CC5}" type="presParOf" srcId="{A93611B4-68FB-4C20-AE18-A6DA7DD7A6CC}" destId="{C9C9D221-CB77-442E-A1E6-CB1316EFEBC7}" srcOrd="4" destOrd="0" presId="urn:microsoft.com/office/officeart/2016/7/layout/ChevronBlockProcess"/>
    <dgm:cxn modelId="{0F76C97D-039B-4C81-B040-1CDD5D2287A7}" type="presParOf" srcId="{C9C9D221-CB77-442E-A1E6-CB1316EFEBC7}" destId="{58E7B49B-9E8B-44CA-A002-7DC671DDC7D1}" srcOrd="0" destOrd="0" presId="urn:microsoft.com/office/officeart/2016/7/layout/ChevronBlockProcess"/>
    <dgm:cxn modelId="{DE160E89-CD28-43A1-9FA1-3CE4FD3FDC21}" type="presParOf" srcId="{C9C9D221-CB77-442E-A1E6-CB1316EFEBC7}" destId="{E3E31A9B-7B4B-4E18-A0D7-2CB184BAEA72}" srcOrd="1" destOrd="0" presId="urn:microsoft.com/office/officeart/2016/7/layout/ChevronBlockProcess"/>
    <dgm:cxn modelId="{E55E00C3-F9E7-4BF8-8BAE-9C74617D38B7}" type="presParOf" srcId="{A93611B4-68FB-4C20-AE18-A6DA7DD7A6CC}" destId="{BD6FC4D1-7672-4150-80A2-52CE7756886E}" srcOrd="5" destOrd="0" presId="urn:microsoft.com/office/officeart/2016/7/layout/ChevronBlockProcess"/>
    <dgm:cxn modelId="{7B20704A-58DC-4B0F-8259-5204DEABB047}" type="presParOf" srcId="{A93611B4-68FB-4C20-AE18-A6DA7DD7A6CC}" destId="{4F270C9D-8371-430C-ADAB-272149A905FC}" srcOrd="6" destOrd="0" presId="urn:microsoft.com/office/officeart/2016/7/layout/ChevronBlockProcess"/>
    <dgm:cxn modelId="{FD5C28E5-7406-4724-BA76-26CC9DF00F56}" type="presParOf" srcId="{4F270C9D-8371-430C-ADAB-272149A905FC}" destId="{ADC7B3B5-4122-4F43-BCA3-D7500779245A}" srcOrd="0" destOrd="0" presId="urn:microsoft.com/office/officeart/2016/7/layout/ChevronBlockProcess"/>
    <dgm:cxn modelId="{BF0C5AD0-8826-4D5F-A98C-4D31AC4EC641}" type="presParOf" srcId="{4F270C9D-8371-430C-ADAB-272149A905FC}" destId="{859AF4D5-545E-4881-ADAF-1EF9A103C299}" srcOrd="1" destOrd="0" presId="urn:microsoft.com/office/officeart/2016/7/layout/ChevronBlockProcess"/>
    <dgm:cxn modelId="{BDAB6007-B308-48C2-A871-81F75F82B086}" type="presParOf" srcId="{A93611B4-68FB-4C20-AE18-A6DA7DD7A6CC}" destId="{AD31A9E3-013E-4C84-9C73-A47E062BC50B}" srcOrd="7" destOrd="0" presId="urn:microsoft.com/office/officeart/2016/7/layout/ChevronBlockProcess"/>
    <dgm:cxn modelId="{D8460D38-A97A-4546-A0F5-5BB36A3214B3}" type="presParOf" srcId="{A93611B4-68FB-4C20-AE18-A6DA7DD7A6CC}" destId="{691D2972-5E5E-4AF4-ABF5-E51E027C23D9}" srcOrd="8" destOrd="0" presId="urn:microsoft.com/office/officeart/2016/7/layout/ChevronBlockProcess"/>
    <dgm:cxn modelId="{77EF9B93-6341-4455-BC49-F1C1C79E09EF}" type="presParOf" srcId="{691D2972-5E5E-4AF4-ABF5-E51E027C23D9}" destId="{D0D90E6E-E28C-4FBA-A7DF-3EF4101842F6}" srcOrd="0" destOrd="0" presId="urn:microsoft.com/office/officeart/2016/7/layout/ChevronBlockProcess"/>
    <dgm:cxn modelId="{B0FC4F52-96C5-4408-B070-612AEE71C8D7}" type="presParOf" srcId="{691D2972-5E5E-4AF4-ABF5-E51E027C23D9}" destId="{CA423928-3C8F-4930-AA17-90D99E0FC56D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AF0E8-20FE-4BE9-A3F8-03BE091D397F}">
      <dsp:nvSpPr>
        <dsp:cNvPr id="0" name=""/>
        <dsp:cNvSpPr/>
      </dsp:nvSpPr>
      <dsp:spPr>
        <a:xfrm>
          <a:off x="3975" y="1003150"/>
          <a:ext cx="3701618" cy="1110485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14" tIns="137114" rIns="137114" bIns="1371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 panose="02050604050505020204" pitchFamily="18" charset="0"/>
            </a:rPr>
            <a:t>Before</a:t>
          </a:r>
        </a:p>
      </dsp:txBody>
      <dsp:txXfrm>
        <a:off x="337121" y="1003150"/>
        <a:ext cx="3035327" cy="1110485"/>
      </dsp:txXfrm>
    </dsp:sp>
    <dsp:sp modelId="{C933D86E-FF98-47AF-BBE6-FF943C26F2E5}">
      <dsp:nvSpPr>
        <dsp:cNvPr id="0" name=""/>
        <dsp:cNvSpPr/>
      </dsp:nvSpPr>
      <dsp:spPr>
        <a:xfrm>
          <a:off x="3975" y="2113636"/>
          <a:ext cx="3368473" cy="1898966"/>
        </a:xfrm>
        <a:prstGeom prst="rect">
          <a:avLst/>
        </a:prstGeom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1600" b="0" kern="1200">
              <a:solidFill>
                <a:prstClr val="white"/>
              </a:solidFill>
              <a:latin typeface="Bookman Old Style" panose="02050604050505020204" pitchFamily="18" charset="0"/>
              <a:ea typeface="+mn-ea"/>
              <a:cs typeface="+mn-cs"/>
            </a:rPr>
            <a:t>Communicate Early</a:t>
          </a:r>
        </a:p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1600" b="0" kern="1200">
            <a:solidFill>
              <a:prstClr val="white"/>
            </a:solidFill>
            <a:latin typeface="Bookman Old Style" panose="02050604050505020204" pitchFamily="18" charset="0"/>
            <a:ea typeface="+mn-ea"/>
            <a:cs typeface="+mn-cs"/>
          </a:endParaRPr>
        </a:p>
      </dsp:txBody>
      <dsp:txXfrm>
        <a:off x="3975" y="2113636"/>
        <a:ext cx="3368473" cy="1898966"/>
      </dsp:txXfrm>
    </dsp:sp>
    <dsp:sp modelId="{4C51B959-D888-4E7E-850B-D41D6FF95010}">
      <dsp:nvSpPr>
        <dsp:cNvPr id="0" name=""/>
        <dsp:cNvSpPr/>
      </dsp:nvSpPr>
      <dsp:spPr>
        <a:xfrm>
          <a:off x="3650580" y="1003150"/>
          <a:ext cx="3701618" cy="1110485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14" tIns="137114" rIns="137114" bIns="1371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 panose="02050604050505020204" pitchFamily="18" charset="0"/>
            </a:rPr>
            <a:t>During</a:t>
          </a:r>
        </a:p>
      </dsp:txBody>
      <dsp:txXfrm>
        <a:off x="3983726" y="1003150"/>
        <a:ext cx="3035327" cy="1110485"/>
      </dsp:txXfrm>
    </dsp:sp>
    <dsp:sp modelId="{FDDBB08E-3151-4A8F-907C-572DAA80C5C0}">
      <dsp:nvSpPr>
        <dsp:cNvPr id="0" name=""/>
        <dsp:cNvSpPr/>
      </dsp:nvSpPr>
      <dsp:spPr>
        <a:xfrm>
          <a:off x="3650580" y="2113636"/>
          <a:ext cx="3368473" cy="1898966"/>
        </a:xfrm>
        <a:prstGeom prst="rect">
          <a:avLst/>
        </a:prstGeom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prstClr val="white"/>
              </a:solidFill>
              <a:latin typeface="Bookman Old Style" panose="02050604050505020204" pitchFamily="18" charset="0"/>
              <a:ea typeface="+mn-ea"/>
              <a:cs typeface="+mn-cs"/>
            </a:rPr>
            <a:t>Open, considerate, and Specific</a:t>
          </a:r>
        </a:p>
      </dsp:txBody>
      <dsp:txXfrm>
        <a:off x="3650580" y="2113636"/>
        <a:ext cx="3368473" cy="1898966"/>
      </dsp:txXfrm>
    </dsp:sp>
    <dsp:sp modelId="{58E7B49B-9E8B-44CA-A002-7DC671DDC7D1}">
      <dsp:nvSpPr>
        <dsp:cNvPr id="0" name=""/>
        <dsp:cNvSpPr/>
      </dsp:nvSpPr>
      <dsp:spPr>
        <a:xfrm>
          <a:off x="7297185" y="1003150"/>
          <a:ext cx="3701618" cy="1110485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14" tIns="137114" rIns="137114" bIns="13711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 panose="02050604050505020204" pitchFamily="18" charset="0"/>
            </a:rPr>
            <a:t>After</a:t>
          </a:r>
        </a:p>
      </dsp:txBody>
      <dsp:txXfrm>
        <a:off x="7630331" y="1003150"/>
        <a:ext cx="3035327" cy="1110485"/>
      </dsp:txXfrm>
    </dsp:sp>
    <dsp:sp modelId="{E3E31A9B-7B4B-4E18-A0D7-2CB184BAEA72}">
      <dsp:nvSpPr>
        <dsp:cNvPr id="0" name=""/>
        <dsp:cNvSpPr/>
      </dsp:nvSpPr>
      <dsp:spPr>
        <a:xfrm>
          <a:off x="7297185" y="2113636"/>
          <a:ext cx="3368473" cy="1898966"/>
        </a:xfrm>
        <a:prstGeom prst="rect">
          <a:avLst/>
        </a:prstGeom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solidFill>
                <a:prstClr val="white"/>
              </a:solidFill>
              <a:latin typeface="Bookman Old Style" panose="02050604050505020204" pitchFamily="18" charset="0"/>
              <a:ea typeface="+mn-ea"/>
              <a:cs typeface="+mn-cs"/>
            </a:rPr>
            <a:t>Communicate Clearly and on Timely-Manner</a:t>
          </a:r>
        </a:p>
      </dsp:txBody>
      <dsp:txXfrm>
        <a:off x="7297185" y="2113636"/>
        <a:ext cx="3368473" cy="1898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AF0E8-20FE-4BE9-A3F8-03BE091D397F}">
      <dsp:nvSpPr>
        <dsp:cNvPr id="0" name=""/>
        <dsp:cNvSpPr/>
      </dsp:nvSpPr>
      <dsp:spPr>
        <a:xfrm>
          <a:off x="11584" y="680206"/>
          <a:ext cx="2546490" cy="763947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4326" tIns="94326" rIns="94326" bIns="9432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>
              <a:latin typeface="Bookman Old Style" panose="02050604050505020204" pitchFamily="18" charset="0"/>
            </a:rPr>
            <a:t>1</a:t>
          </a:r>
        </a:p>
      </dsp:txBody>
      <dsp:txXfrm>
        <a:off x="240768" y="680206"/>
        <a:ext cx="2088122" cy="763947"/>
      </dsp:txXfrm>
    </dsp:sp>
    <dsp:sp modelId="{C933D86E-FF98-47AF-BBE6-FF943C26F2E5}">
      <dsp:nvSpPr>
        <dsp:cNvPr id="0" name=""/>
        <dsp:cNvSpPr/>
      </dsp:nvSpPr>
      <dsp:spPr>
        <a:xfrm>
          <a:off x="11584" y="1444154"/>
          <a:ext cx="2317305" cy="1276673"/>
        </a:xfrm>
        <a:prstGeom prst="rect">
          <a:avLst/>
        </a:prstGeom>
        <a:solidFill>
          <a:schemeClr val="tx2">
            <a:lumMod val="75000"/>
            <a:lumOff val="2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Faculty Observation form</a:t>
          </a:r>
          <a:endParaRPr lang="en-US" sz="1800" b="0" kern="1200">
            <a:solidFill>
              <a:schemeClr val="bg1"/>
            </a:solidFill>
            <a:latin typeface="Bookman Old Style" panose="02050604050505020204" pitchFamily="18" charset="0"/>
          </a:endParaRPr>
        </a:p>
      </dsp:txBody>
      <dsp:txXfrm>
        <a:off x="11584" y="1444154"/>
        <a:ext cx="2317305" cy="1276673"/>
      </dsp:txXfrm>
    </dsp:sp>
    <dsp:sp modelId="{58E7B49B-9E8B-44CA-A002-7DC671DDC7D1}">
      <dsp:nvSpPr>
        <dsp:cNvPr id="0" name=""/>
        <dsp:cNvSpPr/>
      </dsp:nvSpPr>
      <dsp:spPr>
        <a:xfrm>
          <a:off x="2507831" y="680206"/>
          <a:ext cx="2546490" cy="763947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4326" tIns="94326" rIns="94326" bIns="9432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Bookman Old Style" panose="02050604050505020204" pitchFamily="18" charset="0"/>
            </a:rPr>
            <a:t>2</a:t>
          </a:r>
        </a:p>
      </dsp:txBody>
      <dsp:txXfrm>
        <a:off x="2737015" y="680206"/>
        <a:ext cx="2088122" cy="763947"/>
      </dsp:txXfrm>
    </dsp:sp>
    <dsp:sp modelId="{E3E31A9B-7B4B-4E18-A0D7-2CB184BAEA72}">
      <dsp:nvSpPr>
        <dsp:cNvPr id="0" name=""/>
        <dsp:cNvSpPr/>
      </dsp:nvSpPr>
      <dsp:spPr>
        <a:xfrm>
          <a:off x="2549774" y="1437221"/>
          <a:ext cx="2317305" cy="1276673"/>
        </a:xfrm>
        <a:prstGeom prst="rect">
          <a:avLst/>
        </a:prstGeom>
        <a:solidFill>
          <a:schemeClr val="tx2">
            <a:lumMod val="75000"/>
            <a:lumOff val="2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Student Evaluations</a:t>
          </a:r>
          <a:endParaRPr lang="en-US" sz="1800" b="0" kern="1200">
            <a:solidFill>
              <a:schemeClr val="bg1"/>
            </a:solidFill>
            <a:latin typeface="Bookman Old Style" panose="02050604050505020204" pitchFamily="18" charset="0"/>
          </a:endParaRPr>
        </a:p>
      </dsp:txBody>
      <dsp:txXfrm>
        <a:off x="2549774" y="1437221"/>
        <a:ext cx="2317305" cy="1276673"/>
      </dsp:txXfrm>
    </dsp:sp>
    <dsp:sp modelId="{ADC7B3B5-4122-4F43-BCA3-D7500779245A}">
      <dsp:nvSpPr>
        <dsp:cNvPr id="0" name=""/>
        <dsp:cNvSpPr/>
      </dsp:nvSpPr>
      <dsp:spPr>
        <a:xfrm>
          <a:off x="5004078" y="680206"/>
          <a:ext cx="2546490" cy="763947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4326" tIns="94326" rIns="94326" bIns="9432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Bookman Old Style" panose="02050604050505020204" pitchFamily="18" charset="0"/>
            </a:rPr>
            <a:t>3</a:t>
          </a:r>
        </a:p>
      </dsp:txBody>
      <dsp:txXfrm>
        <a:off x="5233262" y="680206"/>
        <a:ext cx="2088122" cy="763947"/>
      </dsp:txXfrm>
    </dsp:sp>
    <dsp:sp modelId="{859AF4D5-545E-4881-ADAF-1EF9A103C299}">
      <dsp:nvSpPr>
        <dsp:cNvPr id="0" name=""/>
        <dsp:cNvSpPr/>
      </dsp:nvSpPr>
      <dsp:spPr>
        <a:xfrm>
          <a:off x="5004078" y="1444154"/>
          <a:ext cx="2317305" cy="1276673"/>
        </a:xfrm>
        <a:prstGeom prst="rect">
          <a:avLst/>
        </a:prstGeom>
        <a:solidFill>
          <a:schemeClr val="tx2">
            <a:lumMod val="75000"/>
            <a:lumOff val="2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Self-Evaluation</a:t>
          </a:r>
          <a:endParaRPr lang="en-US" sz="1800" b="0" kern="1200">
            <a:solidFill>
              <a:schemeClr val="bg1"/>
            </a:solidFill>
            <a:latin typeface="Bookman Old Style" panose="02050604050505020204" pitchFamily="18" charset="0"/>
          </a:endParaRPr>
        </a:p>
      </dsp:txBody>
      <dsp:txXfrm>
        <a:off x="5004078" y="1444154"/>
        <a:ext cx="2317305" cy="1276673"/>
      </dsp:txXfrm>
    </dsp:sp>
    <dsp:sp modelId="{D0D90E6E-E28C-4FBA-A7DF-3EF4101842F6}">
      <dsp:nvSpPr>
        <dsp:cNvPr id="0" name=""/>
        <dsp:cNvSpPr/>
      </dsp:nvSpPr>
      <dsp:spPr>
        <a:xfrm>
          <a:off x="7500325" y="680206"/>
          <a:ext cx="2546490" cy="763947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4326" tIns="94326" rIns="94326" bIns="9432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Bookman Old Style" panose="02050604050505020204" pitchFamily="18" charset="0"/>
            </a:rPr>
            <a:t>4</a:t>
          </a:r>
        </a:p>
      </dsp:txBody>
      <dsp:txXfrm>
        <a:off x="7729509" y="680206"/>
        <a:ext cx="2088122" cy="763947"/>
      </dsp:txXfrm>
    </dsp:sp>
    <dsp:sp modelId="{CA423928-3C8F-4930-AA17-90D99E0FC56D}">
      <dsp:nvSpPr>
        <dsp:cNvPr id="0" name=""/>
        <dsp:cNvSpPr/>
      </dsp:nvSpPr>
      <dsp:spPr>
        <a:xfrm>
          <a:off x="7500325" y="1444154"/>
          <a:ext cx="2317305" cy="1276673"/>
        </a:xfrm>
        <a:prstGeom prst="rect">
          <a:avLst/>
        </a:prstGeom>
        <a:solidFill>
          <a:schemeClr val="tx2">
            <a:lumMod val="75000"/>
            <a:lumOff val="2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solidFill>
                <a:schemeClr val="bg1"/>
              </a:solidFill>
              <a:latin typeface="Bookman Old Style" panose="02050604050505020204" pitchFamily="18" charset="0"/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Administrative Evaluation</a:t>
          </a:r>
          <a:endParaRPr lang="en-US" sz="1800" b="0" kern="1200">
            <a:solidFill>
              <a:schemeClr val="bg1"/>
            </a:solidFill>
            <a:latin typeface="Bookman Old Style" panose="02050604050505020204" pitchFamily="18" charset="0"/>
          </a:endParaRPr>
        </a:p>
      </dsp:txBody>
      <dsp:txXfrm>
        <a:off x="7500325" y="1444154"/>
        <a:ext cx="2317305" cy="12766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1AF0E8-20FE-4BE9-A3F8-03BE091D397F}">
      <dsp:nvSpPr>
        <dsp:cNvPr id="0" name=""/>
        <dsp:cNvSpPr/>
      </dsp:nvSpPr>
      <dsp:spPr>
        <a:xfrm>
          <a:off x="3921" y="737507"/>
          <a:ext cx="2242998" cy="672899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084" tIns="83084" rIns="83084" bIns="8308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/>
            </a:rPr>
            <a:t>1</a:t>
          </a:r>
        </a:p>
      </dsp:txBody>
      <dsp:txXfrm>
        <a:off x="205791" y="737507"/>
        <a:ext cx="1839258" cy="672899"/>
      </dsp:txXfrm>
    </dsp:sp>
    <dsp:sp modelId="{C933D86E-FF98-47AF-BBE6-FF943C26F2E5}">
      <dsp:nvSpPr>
        <dsp:cNvPr id="0" name=""/>
        <dsp:cNvSpPr/>
      </dsp:nvSpPr>
      <dsp:spPr>
        <a:xfrm>
          <a:off x="3921" y="1410406"/>
          <a:ext cx="2041128" cy="2628497"/>
        </a:xfrm>
        <a:prstGeom prst="rect">
          <a:avLst/>
        </a:prstGeom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Bookman Old Style"/>
              <a:ea typeface="+mn-ea"/>
              <a:cs typeface="+mn-cs"/>
            </a:rPr>
            <a:t>Notification from the Office of Academic Affairs by 3rd week. </a:t>
          </a:r>
        </a:p>
      </dsp:txBody>
      <dsp:txXfrm>
        <a:off x="3921" y="1410406"/>
        <a:ext cx="2041128" cy="2628497"/>
      </dsp:txXfrm>
    </dsp:sp>
    <dsp:sp modelId="{4C51B959-D888-4E7E-850B-D41D6FF95010}">
      <dsp:nvSpPr>
        <dsp:cNvPr id="0" name=""/>
        <dsp:cNvSpPr/>
      </dsp:nvSpPr>
      <dsp:spPr>
        <a:xfrm>
          <a:off x="2191906" y="737507"/>
          <a:ext cx="2242998" cy="672899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084" tIns="83084" rIns="83084" bIns="8308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/>
            </a:rPr>
            <a:t>2</a:t>
          </a:r>
        </a:p>
      </dsp:txBody>
      <dsp:txXfrm>
        <a:off x="2393776" y="737507"/>
        <a:ext cx="1839258" cy="672899"/>
      </dsp:txXfrm>
    </dsp:sp>
    <dsp:sp modelId="{FDDBB08E-3151-4A8F-907C-572DAA80C5C0}">
      <dsp:nvSpPr>
        <dsp:cNvPr id="0" name=""/>
        <dsp:cNvSpPr/>
      </dsp:nvSpPr>
      <dsp:spPr>
        <a:xfrm>
          <a:off x="2191906" y="1410406"/>
          <a:ext cx="2041128" cy="2628497"/>
        </a:xfrm>
        <a:prstGeom prst="rect">
          <a:avLst/>
        </a:prstGeom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err="1">
              <a:latin typeface="Bookman Old Style"/>
              <a:ea typeface="+mn-ea"/>
              <a:cs typeface="+mn-cs"/>
            </a:rPr>
            <a:t>Evalutees</a:t>
          </a:r>
          <a:r>
            <a:rPr lang="en-US" sz="1800" b="0" kern="1200">
              <a:latin typeface="Bookman Old Style"/>
              <a:ea typeface="+mn-ea"/>
              <a:cs typeface="+mn-cs"/>
            </a:rPr>
            <a:t> have up to week 8 to select TFOs.</a:t>
          </a:r>
        </a:p>
      </dsp:txBody>
      <dsp:txXfrm>
        <a:off x="2191906" y="1410406"/>
        <a:ext cx="2041128" cy="2628497"/>
      </dsp:txXfrm>
    </dsp:sp>
    <dsp:sp modelId="{58E7B49B-9E8B-44CA-A002-7DC671DDC7D1}">
      <dsp:nvSpPr>
        <dsp:cNvPr id="0" name=""/>
        <dsp:cNvSpPr/>
      </dsp:nvSpPr>
      <dsp:spPr>
        <a:xfrm>
          <a:off x="4379890" y="737507"/>
          <a:ext cx="2242998" cy="672899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084" tIns="83084" rIns="83084" bIns="8308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/>
            </a:rPr>
            <a:t>3</a:t>
          </a:r>
        </a:p>
      </dsp:txBody>
      <dsp:txXfrm>
        <a:off x="4581760" y="737507"/>
        <a:ext cx="1839258" cy="672899"/>
      </dsp:txXfrm>
    </dsp:sp>
    <dsp:sp modelId="{E3E31A9B-7B4B-4E18-A0D7-2CB184BAEA72}">
      <dsp:nvSpPr>
        <dsp:cNvPr id="0" name=""/>
        <dsp:cNvSpPr/>
      </dsp:nvSpPr>
      <dsp:spPr>
        <a:xfrm>
          <a:off x="4379890" y="1410406"/>
          <a:ext cx="2041128" cy="2628497"/>
        </a:xfrm>
        <a:prstGeom prst="rect">
          <a:avLst/>
        </a:prstGeom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Bookman Old Style"/>
              <a:ea typeface="+mn-ea"/>
              <a:cs typeface="+mn-cs"/>
            </a:rPr>
            <a:t>TFO reaches out to the </a:t>
          </a:r>
          <a:r>
            <a:rPr lang="en-US" sz="2000" b="0" kern="1200" err="1">
              <a:latin typeface="Bookman Old Style"/>
              <a:ea typeface="+mn-ea"/>
              <a:cs typeface="+mn-cs"/>
            </a:rPr>
            <a:t>evaluatees</a:t>
          </a:r>
          <a:r>
            <a:rPr lang="en-US" sz="2000" b="0" kern="1200">
              <a:latin typeface="Bookman Old Style"/>
              <a:ea typeface="+mn-ea"/>
              <a:cs typeface="+mn-cs"/>
            </a:rPr>
            <a:t> for classroom observation between Week 4 - 12</a:t>
          </a:r>
        </a:p>
      </dsp:txBody>
      <dsp:txXfrm>
        <a:off x="4379890" y="1410406"/>
        <a:ext cx="2041128" cy="2628497"/>
      </dsp:txXfrm>
    </dsp:sp>
    <dsp:sp modelId="{ADC7B3B5-4122-4F43-BCA3-D7500779245A}">
      <dsp:nvSpPr>
        <dsp:cNvPr id="0" name=""/>
        <dsp:cNvSpPr/>
      </dsp:nvSpPr>
      <dsp:spPr>
        <a:xfrm>
          <a:off x="6567875" y="750551"/>
          <a:ext cx="2242998" cy="672899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084" tIns="83084" rIns="83084" bIns="8308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/>
            </a:rPr>
            <a:t>4</a:t>
          </a:r>
        </a:p>
      </dsp:txBody>
      <dsp:txXfrm>
        <a:off x="6769745" y="750551"/>
        <a:ext cx="1839258" cy="672899"/>
      </dsp:txXfrm>
    </dsp:sp>
    <dsp:sp modelId="{859AF4D5-545E-4881-ADAF-1EF9A103C299}">
      <dsp:nvSpPr>
        <dsp:cNvPr id="0" name=""/>
        <dsp:cNvSpPr/>
      </dsp:nvSpPr>
      <dsp:spPr>
        <a:xfrm>
          <a:off x="6567875" y="1449538"/>
          <a:ext cx="2041128" cy="2576322"/>
        </a:xfrm>
        <a:prstGeom prst="rect">
          <a:avLst/>
        </a:prstGeom>
        <a:solidFill>
          <a:schemeClr val="tx2">
            <a:lumMod val="25000"/>
            <a:lumOff val="75000"/>
            <a:alpha val="89804"/>
          </a:scheme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latin typeface="Bookman Old Style"/>
              <a:ea typeface="+mn-ea"/>
              <a:cs typeface="+mn-cs"/>
            </a:rPr>
            <a:t>Finalize report and send documents to area dean - Week 13-15 </a:t>
          </a:r>
        </a:p>
      </dsp:txBody>
      <dsp:txXfrm>
        <a:off x="6567875" y="1449538"/>
        <a:ext cx="2041128" cy="2576322"/>
      </dsp:txXfrm>
    </dsp:sp>
    <dsp:sp modelId="{D0D90E6E-E28C-4FBA-A7DF-3EF4101842F6}">
      <dsp:nvSpPr>
        <dsp:cNvPr id="0" name=""/>
        <dsp:cNvSpPr/>
      </dsp:nvSpPr>
      <dsp:spPr>
        <a:xfrm>
          <a:off x="8755859" y="737507"/>
          <a:ext cx="2242998" cy="672899"/>
        </a:xfrm>
        <a:prstGeom prst="chevron">
          <a:avLst>
            <a:gd name="adj" fmla="val 30000"/>
          </a:avLst>
        </a:prstGeom>
        <a:solidFill>
          <a:srgbClr val="C00000"/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084" tIns="83084" rIns="83084" bIns="8308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  <a:latin typeface="Bookman Old Style"/>
            </a:rPr>
            <a:t>5</a:t>
          </a:r>
        </a:p>
      </dsp:txBody>
      <dsp:txXfrm>
        <a:off x="8957729" y="737507"/>
        <a:ext cx="1839258" cy="672899"/>
      </dsp:txXfrm>
    </dsp:sp>
    <dsp:sp modelId="{CA423928-3C8F-4930-AA17-90D99E0FC56D}">
      <dsp:nvSpPr>
        <dsp:cNvPr id="0" name=""/>
        <dsp:cNvSpPr/>
      </dsp:nvSpPr>
      <dsp:spPr>
        <a:xfrm>
          <a:off x="8755859" y="1410406"/>
          <a:ext cx="2041128" cy="2628497"/>
        </a:xfrm>
        <a:prstGeom prst="rect">
          <a:avLst/>
        </a:prstGeom>
        <a:solidFill>
          <a:srgbClr val="0E2841">
            <a:lumMod val="75000"/>
            <a:lumOff val="25000"/>
            <a:alpha val="89804"/>
          </a:srgbClr>
        </a:solid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3119" tIns="183119" rIns="183119" bIns="366237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>
              <a:solidFill>
                <a:schemeClr val="bg1"/>
              </a:solidFill>
              <a:latin typeface="Bookman Old Style"/>
            </a:rPr>
            <a:t>Deans finalize packet to send to Office of Academic Affairs -  15th week </a:t>
          </a:r>
          <a:endParaRPr lang="en-US" sz="2000" b="0" kern="1200">
            <a:solidFill>
              <a:schemeClr val="bg1"/>
            </a:solidFill>
            <a:latin typeface="Bookman Old Style"/>
            <a:cs typeface="Segoe UI"/>
          </a:endParaRPr>
        </a:p>
      </dsp:txBody>
      <dsp:txXfrm>
        <a:off x="8755859" y="1410406"/>
        <a:ext cx="2041128" cy="2628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3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D89B0-0456-4339-BFD3-C7785510C7D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5F03B7-DD4F-4170-9866-C541E6DEA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1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04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CC697-D41A-258A-836E-9A22B257D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FA1316-AE22-45C1-9AE4-620BD3D28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097C5B-5BCD-9C3F-D094-67B7AC7FF7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BEE7C-F40C-C30A-404F-55568E2DF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749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68CB2-B147-0FDF-33A6-3D7B281BE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D6CF7-20DA-F194-767C-D2C1ACECD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B37A7-F8C9-CACE-3BBD-C44FA6C58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Rubric available on TLC homepage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Why so much effort?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What we take for granted in f2f must be explicitly built into DE courses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Much of it not obvious or only obvious from a student's perspective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cs typeface="Calibri"/>
              </a:rPr>
              <a:t>Rubric is a combination of legal requirements and best practices for learning</a:t>
            </a:r>
            <a:br>
              <a:rPr lang="en-US">
                <a:cs typeface="+mn-lt"/>
              </a:rPr>
            </a:br>
            <a:r>
              <a:rPr lang="en-US">
                <a:cs typeface="Calibri"/>
              </a:rPr>
              <a:t>(example: A4 Organization vs D1 Heading styles)</a:t>
            </a:r>
          </a:p>
          <a:p>
            <a:pPr marL="171450" indent="-171450">
              <a:buFont typeface="Arial"/>
              <a:buChar char="•"/>
            </a:pPr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C0B2C9-BDFB-6928-4DBE-63C5E9571F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774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Yes it is a checklist, but it is one of the densest, high quality checklists I've ever seen. 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Obviously you can't reduce teaching to a checklist, but as a guide, it is top notch.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93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396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67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E9C73-6CDE-45E2-97F8-E3C5308FA23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512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5F03B7-DD4F-4170-9866-C541E6DEA51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9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73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61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551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0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38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6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6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3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43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284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47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crc.tc.columbia.edu/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hyperlink" Target="https://www.gavilan.edu/staff/fplc/docs/Best-Practices-Observation-Form-Sample-Suggestions.pdf" TargetMode="External"/><Relationship Id="rId4" Type="http://schemas.openxmlformats.org/officeDocument/2006/relationships/hyperlink" Target="https://www.amazon.com/Inclusive-Teaching-Strategies-Promoting-Classroom/dp/1952271630/ref=sr_1_1?crid=2LEO748REKA4K&amp;dib=eyJ2IjoiMSJ9.grZ4QcGIBiVhqOlkJ2hHt-PZfGS93hDFfhUtfv1Lie_5RnK3ZT1JdkoD4J9HVCTCnRx1TTLpgUR9NcUCaKtwIdgv7aG0JME6aaMgQdZooqj4M4k8os-pSMxrKMaCS7mBsK0NG5bbWTpRWkPfh0PMdB8wKbMuRWWzj4jbAsWNcabj8aYqQCGTj_C8F8e00WwKwLavdIfuX46JlfbuwacivU4kVXaw8dDXEnYNFEN_X58.OGEzbogICq8VpwtMFy-cX7g2-qUUG2b-9I2rKU8XADo&amp;dib_tag=se&amp;keywords=inclusive+teaching&amp;qid=1741209644&amp;s=books&amp;sprefix=inclusive+teaching%2Cstripbooks%2C110&amp;sr=1-1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18/10/relationships/comments" Target="../comments/modernComment_141_E950A6F0.xm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https://www.gavilan.edu/staff/fplc/tfo/docs/TrainedFacultyObserverHandbook2023.docx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avilan.edu/staff/fplc/docs/Best-Practices-Observation-Form-Sample-Suggestions.pdf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vilan.edu/staff/tlc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accjc.org/wp-content/uploads/ACCJC-Quality-Continuum-Rubric-for-Distance-Education-September-2024-Pilot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vilan.sharepoint.com/:p:/g/gavilandocuments/Eft9olNM57FNhaUBXPM2d8wBPMmxz7ZMujrNySHoLI8Smg?e=N0aOlQ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avilan.edu/staff/fplc/docs/Best-Practices-Observation-Form-Sample-Suggestions.pdf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www.gavilan.edu/staff/fplc/documents/Best%20Practices_SelfEvaluation_sample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18/10/relationships/comments" Target="../comments/modernComment_10C_5FED4EFA.xml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s://www.gavilan.edu/staff/fplc/docs/Evaluation-Timeline--Contact-List---Fall-2026.docx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vilan.edu/staff/index.ph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gavilan.edu/staff/fplc/index.php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avilan.edu/staff/fplc/documents/Best%20Practices_SelfEvaluation_sample.pdf" TargetMode="External"/><Relationship Id="rId3" Type="http://schemas.openxmlformats.org/officeDocument/2006/relationships/hyperlink" Target="https://www.gavilan.edu/staff/fplc/docs/CoverSheetforPTFacultyEvaluationsupdated2023.doc" TargetMode="External"/><Relationship Id="rId7" Type="http://schemas.openxmlformats.org/officeDocument/2006/relationships/hyperlink" Target="https://www.gavilan.edu/staff/fplc/docs/Best-Practices-Observation-Form-Sample-Suggestions.pdf" TargetMode="External"/><Relationship Id="rId12" Type="http://schemas.openxmlformats.org/officeDocument/2006/relationships/hyperlink" Target="https://www.gavilan.edu/staff/fplc/documents/Spa_Eval2.doc" TargetMode="External"/><Relationship Id="rId2" Type="http://schemas.openxmlformats.org/officeDocument/2006/relationships/hyperlink" Target="https://www.gavilan.edu/staff/fplc/docs/Evaluation-Timeline--Contact-List---Fall-2026.docx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gavilan.edu/staff/fplc/docs/AdminSummary_PT.doc" TargetMode="External"/><Relationship Id="rId11" Type="http://schemas.openxmlformats.org/officeDocument/2006/relationships/hyperlink" Target="https://www.gavilan.edu/staff/fplc/documents/Eng_Eval2.doc" TargetMode="External"/><Relationship Id="rId5" Type="http://schemas.openxmlformats.org/officeDocument/2006/relationships/hyperlink" Target="https://www.gavilan.edu/staff/fplc/docs/SelfEvalForm_FT-and-PT-Faculty.doc" TargetMode="External"/><Relationship Id="rId10" Type="http://schemas.openxmlformats.org/officeDocument/2006/relationships/hyperlink" Target="https://www.gavilan.edu/staff/fplc/documents/Student_Eval.doc" TargetMode="External"/><Relationship Id="rId4" Type="http://schemas.openxmlformats.org/officeDocument/2006/relationships/hyperlink" Target="https://www.gavilan.edu/staff/fplc/docs/ObservationForm_FT-and-PT-faculty.doc" TargetMode="External"/><Relationship Id="rId9" Type="http://schemas.openxmlformats.org/officeDocument/2006/relationships/hyperlink" Target="https://www.gavilan.edu/staff/fplc/documents/Student_Eval_DRC.doc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eer Observation Video 1: Why Formative Peer Observation">
            <a:extLst>
              <a:ext uri="{FF2B5EF4-FFF2-40B4-BE49-F238E27FC236}">
                <a16:creationId xmlns:a16="http://schemas.microsoft.com/office/drawing/2014/main" id="{9C3DF224-3D38-BBF1-89C4-DD73774E8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656" y="0"/>
            <a:ext cx="123496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0C36B7-0501-89AE-0BA6-19BCDB90EF43}"/>
              </a:ext>
            </a:extLst>
          </p:cNvPr>
          <p:cNvSpPr txBox="1"/>
          <p:nvPr/>
        </p:nvSpPr>
        <p:spPr>
          <a:xfrm>
            <a:off x="2001487" y="73152"/>
            <a:ext cx="8031366" cy="138499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800">
                <a:latin typeface="Bookman Old Style"/>
              </a:rPr>
              <a:t>Peer Observation Training</a:t>
            </a:r>
          </a:p>
          <a:p>
            <a:pPr algn="ctr"/>
            <a:r>
              <a:rPr lang="en-US" sz="3600">
                <a:latin typeface="Bookman Old Style"/>
              </a:rPr>
              <a:t>Fall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239F6B-9F9B-9A7C-83A3-E71A0F6F5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744" y="5210366"/>
            <a:ext cx="2256853" cy="68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312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D98A-38E5-F2E0-4A1B-4C7B01CE1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>
                <a:latin typeface="Calibri"/>
                <a:ea typeface="Calibri"/>
                <a:cs typeface="Times New Roman"/>
              </a:rPr>
              <a:t>Purpose Of the Faculty Evaluation (Rob)</a:t>
            </a:r>
            <a:endParaRPr lang="en-US" sz="3600" b="1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5B38606-6650-8C64-9418-EA3256D3D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899610"/>
              </p:ext>
            </p:extLst>
          </p:nvPr>
        </p:nvGraphicFramePr>
        <p:xfrm>
          <a:off x="1124414" y="1458950"/>
          <a:ext cx="10233273" cy="5033396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280159">
                  <a:extLst>
                    <a:ext uri="{9D8B030D-6E8A-4147-A177-3AD203B41FA5}">
                      <a16:colId xmlns:a16="http://schemas.microsoft.com/office/drawing/2014/main" val="3371793013"/>
                    </a:ext>
                  </a:extLst>
                </a:gridCol>
                <a:gridCol w="8953114">
                  <a:extLst>
                    <a:ext uri="{9D8B030D-6E8A-4147-A177-3AD203B41FA5}">
                      <a16:colId xmlns:a16="http://schemas.microsoft.com/office/drawing/2014/main" val="1360531037"/>
                    </a:ext>
                  </a:extLst>
                </a:gridCol>
              </a:tblGrid>
              <a:tr h="1341120">
                <a:tc>
                  <a:txBody>
                    <a:bodyPr/>
                    <a:lstStyle/>
                    <a:p>
                      <a:r>
                        <a:rPr lang="en-US" sz="2400"/>
                        <a:t>19.1.1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2400" u="none" strike="noStrike" noProof="0">
                          <a:solidFill>
                            <a:srgbClr val="000000"/>
                          </a:solidFill>
                        </a:rPr>
                        <a:t>To measure the </a:t>
                      </a:r>
                      <a:r>
                        <a:rPr lang="en-US" sz="2400" b="1" u="none" strike="noStrike" noProof="0">
                          <a:solidFill>
                            <a:srgbClr val="000000"/>
                          </a:solidFill>
                        </a:rPr>
                        <a:t>effectiveness</a:t>
                      </a:r>
                      <a:r>
                        <a:rPr lang="en-US" sz="2400" u="none" strike="noStrike" noProof="0">
                          <a:solidFill>
                            <a:srgbClr val="000000"/>
                          </a:solidFill>
                        </a:rPr>
                        <a:t> of faculty performance, </a:t>
                      </a:r>
                      <a:r>
                        <a:rPr lang="en-US" sz="2400" b="1" u="none" strike="noStrike" noProof="0">
                          <a:solidFill>
                            <a:srgbClr val="000000"/>
                          </a:solidFill>
                        </a:rPr>
                        <a:t>identify those areas needing improvement, and provide assistance for improved faculty performance.</a:t>
                      </a:r>
                      <a:r>
                        <a:rPr lang="en-US" sz="2400" u="none" strike="noStrike" noProof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66172"/>
                  </a:ext>
                </a:extLst>
              </a:tr>
              <a:tr h="1314836">
                <a:tc>
                  <a:txBody>
                    <a:bodyPr/>
                    <a:lstStyle/>
                    <a:p>
                      <a:r>
                        <a:rPr lang="en-US" sz="2400"/>
                        <a:t>19.1.2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noProof="0">
                          <a:solidFill>
                            <a:srgbClr val="000000"/>
                          </a:solidFill>
                        </a:rPr>
                        <a:t>To encourage continued growth in teaching and learning</a:t>
                      </a:r>
                      <a:r>
                        <a:rPr lang="en-US" sz="2400" u="none" strike="noStrike" noProof="0">
                          <a:solidFill>
                            <a:srgbClr val="000000"/>
                          </a:solidFill>
                        </a:rPr>
                        <a:t>, campus and departmental relationships, and participation in the College governance.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445441"/>
                  </a:ext>
                </a:extLst>
              </a:tr>
              <a:tr h="270271">
                <a:tc>
                  <a:txBody>
                    <a:bodyPr/>
                    <a:lstStyle/>
                    <a:p>
                      <a:r>
                        <a:rPr lang="en-US" sz="2400"/>
                        <a:t>19.1.3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>
                          <a:solidFill>
                            <a:srgbClr val="000000"/>
                          </a:solidFill>
                        </a:rPr>
                        <a:t>To ensure compliance with District, State, and Federal accreditation policies and standards. </a:t>
                      </a:r>
                    </a:p>
                    <a:p>
                      <a:pPr lvl="0">
                        <a:buNone/>
                      </a:pP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8046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r>
                        <a:rPr lang="en-US" sz="2400"/>
                        <a:t>19.1.4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noProof="0">
                          <a:solidFill>
                            <a:srgbClr val="000000"/>
                          </a:solidFill>
                        </a:rPr>
                        <a:t>To provide reasonable criteria for granting reappointment and/or permanent and continuing status.</a:t>
                      </a:r>
                    </a:p>
                    <a:p>
                      <a:pPr lvl="0">
                        <a:buNone/>
                      </a:pPr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2843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3777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43" y="358020"/>
            <a:ext cx="11208483" cy="90744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>
                <a:latin typeface="Aptos"/>
              </a:rPr>
              <a:t>What is Good Teaching? (Rob)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CE90F-B94D-DF0B-418D-BE8AC6981517}"/>
              </a:ext>
            </a:extLst>
          </p:cNvPr>
          <p:cNvSpPr txBox="1"/>
          <p:nvPr/>
        </p:nvSpPr>
        <p:spPr>
          <a:xfrm>
            <a:off x="370271" y="1256463"/>
            <a:ext cx="5214718" cy="19005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900"/>
              </a:spcBef>
              <a:buClr>
                <a:schemeClr val="accent1"/>
              </a:buClr>
            </a:pPr>
            <a:r>
              <a:rPr lang="en-US" sz="2200">
                <a:latin typeface="Aptos"/>
                <a:ea typeface="Calibri"/>
                <a:cs typeface="Calibri"/>
              </a:rPr>
              <a:t>In the chat, please briefly write your definition of good teaching? </a:t>
            </a:r>
          </a:p>
          <a:p>
            <a:pPr>
              <a:spcBef>
                <a:spcPts val="900"/>
              </a:spcBef>
            </a:pPr>
            <a:r>
              <a:rPr lang="en-US" sz="2200">
                <a:latin typeface="Aptos"/>
                <a:ea typeface="Calibri"/>
                <a:cs typeface="Calibri"/>
              </a:rPr>
              <a:t>Maybe include some specific examples of good teaching you have seen or experienced.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9505A-9120-9FD7-C36B-90CFAFAA0113}"/>
              </a:ext>
            </a:extLst>
          </p:cNvPr>
          <p:cNvSpPr txBox="1"/>
          <p:nvPr/>
        </p:nvSpPr>
        <p:spPr>
          <a:xfrm>
            <a:off x="6418632" y="1295120"/>
            <a:ext cx="5214718" cy="22390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900"/>
              </a:spcBef>
              <a:buClr>
                <a:schemeClr val="accent1"/>
              </a:buClr>
            </a:pPr>
            <a:r>
              <a:rPr lang="en-US" b="1">
                <a:latin typeface="Aptos"/>
                <a:ea typeface="Calibri"/>
                <a:cs typeface="Calibri"/>
              </a:rPr>
              <a:t>Resources for Faculty</a:t>
            </a:r>
            <a:endParaRPr lang="en-US">
              <a:latin typeface="Aptos"/>
              <a:ea typeface="Calibri"/>
              <a:cs typeface="Calibri"/>
            </a:endParaRPr>
          </a:p>
          <a:p>
            <a:pPr marL="215900" indent="-21590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>
                <a:latin typeface="Aptos"/>
                <a:ea typeface="Calibri"/>
                <a:cs typeface="Calibri"/>
                <a:hlinkClick r:id="rId3"/>
              </a:rPr>
              <a:t>Community College Research Center – Columbia College</a:t>
            </a:r>
            <a:endParaRPr lang="en-US" sz="1400">
              <a:latin typeface="Aptos"/>
              <a:ea typeface="Calibri"/>
              <a:cs typeface="Calibri"/>
            </a:endParaRPr>
          </a:p>
          <a:p>
            <a:pPr marL="215900" indent="-21590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C45500"/>
                </a:solidFill>
                <a:latin typeface="Aptos"/>
                <a:ea typeface="Calibri"/>
                <a:cs typeface="Calibri"/>
                <a:hlinkClick r:id="rId4"/>
              </a:rPr>
              <a:t>Inclusive Teaching: Strategies for Promoting Equity in the College Classroom</a:t>
            </a:r>
            <a:endParaRPr lang="en-US" sz="1400">
              <a:latin typeface="Aptos"/>
              <a:ea typeface="Calibri"/>
              <a:cs typeface="Calibri"/>
            </a:endParaRPr>
          </a:p>
          <a:p>
            <a:pPr marL="215900" indent="-21590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183D6E"/>
                </a:solidFill>
                <a:ea typeface="+mn-lt"/>
                <a:cs typeface="+mn-lt"/>
                <a:hlinkClick r:id="rId5"/>
              </a:rPr>
              <a:t>4.0 Best Practices "Observation" Sample</a:t>
            </a:r>
            <a:endParaRPr lang="en-US" sz="1400">
              <a:latin typeface="Aptos"/>
              <a:ea typeface="Calibri"/>
              <a:cs typeface="Calibri"/>
            </a:endParaRPr>
          </a:p>
          <a:p>
            <a:pPr marL="215900" indent="-215900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1400">
              <a:latin typeface="Aptos"/>
              <a:ea typeface="Calibri"/>
              <a:cs typeface="Calibri"/>
            </a:endParaRPr>
          </a:p>
          <a:p>
            <a:pPr>
              <a:spcBef>
                <a:spcPts val="900"/>
              </a:spcBef>
              <a:buClr>
                <a:schemeClr val="accent1"/>
              </a:buClr>
            </a:pPr>
            <a:endParaRPr lang="en-US" sz="1400">
              <a:latin typeface="Aptos"/>
              <a:ea typeface="Calibri"/>
              <a:cs typeface="Calibri"/>
            </a:endParaRPr>
          </a:p>
        </p:txBody>
      </p:sp>
      <p:pic>
        <p:nvPicPr>
          <p:cNvPr id="4" name="Picture 3" descr="A book cover of a teaching&#10;&#10;AI-generated content may be incorrect.">
            <a:extLst>
              <a:ext uri="{FF2B5EF4-FFF2-40B4-BE49-F238E27FC236}">
                <a16:creationId xmlns:a16="http://schemas.microsoft.com/office/drawing/2014/main" id="{C6A136D9-A057-FF7C-16BF-3DC47A5914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77489" y="10489685"/>
            <a:ext cx="1295400" cy="2076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690AA5-2E02-A206-50B6-433156ADD6DF}"/>
              </a:ext>
            </a:extLst>
          </p:cNvPr>
          <p:cNvSpPr txBox="1"/>
          <p:nvPr/>
        </p:nvSpPr>
        <p:spPr>
          <a:xfrm>
            <a:off x="477644" y="3246863"/>
            <a:ext cx="5930591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/>
              <a:t>Core Principles of Good Teaching</a:t>
            </a:r>
          </a:p>
          <a:p>
            <a:r>
              <a:rPr lang="en-US"/>
              <a:t>✅ </a:t>
            </a:r>
            <a:r>
              <a:rPr lang="en-US" b="1"/>
              <a:t>Active Learning</a:t>
            </a:r>
            <a:r>
              <a:rPr lang="en-US"/>
              <a:t> – Engage students with discussions, problem-solving, and hands-on activities.</a:t>
            </a:r>
            <a:br>
              <a:rPr lang="en-US"/>
            </a:br>
            <a:r>
              <a:rPr lang="en-US"/>
              <a:t>✅ </a:t>
            </a:r>
            <a:r>
              <a:rPr lang="en-US" b="1"/>
              <a:t>Clarity &amp; Structure</a:t>
            </a:r>
            <a:r>
              <a:rPr lang="en-US"/>
              <a:t> – Clearly outline learning objectives, expectations, and steps for success.</a:t>
            </a:r>
            <a:br>
              <a:rPr lang="en-US"/>
            </a:br>
            <a:r>
              <a:rPr lang="en-US"/>
              <a:t>✅ </a:t>
            </a:r>
            <a:r>
              <a:rPr lang="en-US" b="1"/>
              <a:t>Equity &amp; Inclusion</a:t>
            </a:r>
            <a:r>
              <a:rPr lang="en-US"/>
              <a:t> – Create an environment where all students feel valued and supported.</a:t>
            </a:r>
            <a:br>
              <a:rPr lang="en-US"/>
            </a:br>
            <a:r>
              <a:rPr lang="en-US"/>
              <a:t>✅ </a:t>
            </a:r>
            <a:r>
              <a:rPr lang="en-US" b="1"/>
              <a:t>Real-World Connection</a:t>
            </a:r>
            <a:r>
              <a:rPr lang="en-US"/>
              <a:t> – Tie lessons to students' lives, careers, and societal needs.</a:t>
            </a:r>
            <a:br>
              <a:rPr lang="en-US"/>
            </a:br>
            <a:r>
              <a:rPr lang="en-US"/>
              <a:t>✅ </a:t>
            </a:r>
            <a:r>
              <a:rPr lang="en-US" b="1"/>
              <a:t>Feedback &amp; Reflection</a:t>
            </a:r>
            <a:r>
              <a:rPr lang="en-US"/>
              <a:t> – Offer timely feedback and encourage self-assessment.</a:t>
            </a:r>
          </a:p>
        </p:txBody>
      </p:sp>
      <p:pic>
        <p:nvPicPr>
          <p:cNvPr id="7" name="Picture 6" descr="A book cover of a teaching&#10;&#10;AI-generated content may be incorrect.">
            <a:extLst>
              <a:ext uri="{FF2B5EF4-FFF2-40B4-BE49-F238E27FC236}">
                <a16:creationId xmlns:a16="http://schemas.microsoft.com/office/drawing/2014/main" id="{E1657151-DFA0-1079-B5EE-365D26B9C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609" y="3945476"/>
            <a:ext cx="1489710" cy="239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8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New Logo For Open-Discussion — Steemit">
            <a:extLst>
              <a:ext uri="{FF2B5EF4-FFF2-40B4-BE49-F238E27FC236}">
                <a16:creationId xmlns:a16="http://schemas.microsoft.com/office/drawing/2014/main" id="{FD01D5A3-1FBF-DA32-0FCB-5093B7036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975" y="1602812"/>
            <a:ext cx="2878086" cy="3302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35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C7B7A-C4E9-701B-0F3D-7D6561F94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DDCFC-7BA8-E8AF-59C0-742A22C0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31" y="587201"/>
            <a:ext cx="11390026" cy="62143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>
                <a:latin typeface="Bookman Old Style"/>
              </a:rPr>
              <a:t>3 Stages in the Observation (Scott)</a:t>
            </a:r>
            <a:endParaRPr lang="en-US" sz="4000" b="1">
              <a:latin typeface="Bookman Old Style"/>
            </a:endParaRPr>
          </a:p>
        </p:txBody>
      </p:sp>
      <p:graphicFrame>
        <p:nvGraphicFramePr>
          <p:cNvPr id="37" name="Content Placeholder 4" descr="Smartart Placeholder">
            <a:extLst>
              <a:ext uri="{FF2B5EF4-FFF2-40B4-BE49-F238E27FC236}">
                <a16:creationId xmlns:a16="http://schemas.microsoft.com/office/drawing/2014/main" id="{6120FFB5-E752-9275-821A-7C17DEF3B8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8189125"/>
              </p:ext>
            </p:extLst>
          </p:nvPr>
        </p:nvGraphicFramePr>
        <p:xfrm>
          <a:off x="679554" y="1586752"/>
          <a:ext cx="11002780" cy="5015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0D07D08-35A3-F4E0-88A7-C3EE2E45AB68}"/>
              </a:ext>
            </a:extLst>
          </p:cNvPr>
          <p:cNvSpPr txBox="1"/>
          <p:nvPr/>
        </p:nvSpPr>
        <p:spPr>
          <a:xfrm>
            <a:off x="759759" y="5855052"/>
            <a:ext cx="1066351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en-US" b="1"/>
              <a:t>TFO Handbook:  </a:t>
            </a:r>
            <a:r>
              <a:rPr lang="en-US">
                <a:hlinkClick r:id="rId9"/>
              </a:rPr>
              <a:t>https://www.gavilan.edu/staff/fplc/tfo/docs/TrainedFacultyObserverHandbook2023.docx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43769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64A7-0709-7882-4FDC-F699553DA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Differences Between Modalities (Scott)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9C1A76-7C37-A74E-DE96-136B65C7D2C1}"/>
              </a:ext>
            </a:extLst>
          </p:cNvPr>
          <p:cNvSpPr txBox="1"/>
          <p:nvPr/>
        </p:nvSpPr>
        <p:spPr>
          <a:xfrm>
            <a:off x="838200" y="2004724"/>
            <a:ext cx="10415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2"/>
              </a:rPr>
              <a:t>https://www.gavilan.edu/staff/fplc/docs/Best-Practices-Observation-Form-Sample-Suggestions.pdf</a:t>
            </a:r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C3396F-E2D9-2774-D8FB-EA0C89AB6FF7}"/>
              </a:ext>
            </a:extLst>
          </p:cNvPr>
          <p:cNvSpPr txBox="1">
            <a:spLocks/>
          </p:cNvSpPr>
          <p:nvPr/>
        </p:nvSpPr>
        <p:spPr>
          <a:xfrm>
            <a:off x="838200" y="2655174"/>
            <a:ext cx="10515600" cy="764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Counseling Observations &amp; Feedback (Carla)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89896C-E22C-CF2E-942D-CA54090F60A4}"/>
              </a:ext>
            </a:extLst>
          </p:cNvPr>
          <p:cNvSpPr txBox="1"/>
          <p:nvPr/>
        </p:nvSpPr>
        <p:spPr>
          <a:xfrm>
            <a:off x="539151" y="3579962"/>
            <a:ext cx="5233357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Is the counselor welcoming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Did the counselor establishes rapport</a:t>
            </a:r>
            <a:endParaRPr lang="en-US" sz="2000" dirty="0">
              <a:highlight>
                <a:srgbClr val="C6C6C6"/>
              </a:highlight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Was the student’s goal/objective confirmed</a:t>
            </a:r>
            <a:endParaRPr lang="en-US" sz="2000" dirty="0">
              <a:highlight>
                <a:srgbClr val="C6C6C6"/>
              </a:highlight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Did counselor demonstrate active listening </a:t>
            </a:r>
            <a:endParaRPr lang="en-US" sz="2000" dirty="0">
              <a:highlight>
                <a:srgbClr val="C6C6C6"/>
              </a:highlight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Did the counselor utilizes counseling tools</a:t>
            </a:r>
            <a:endParaRPr lang="en-US" sz="2000" dirty="0">
              <a:highlight>
                <a:srgbClr val="C6C6C6"/>
              </a:highlight>
            </a:endParaRPr>
          </a:p>
          <a:p>
            <a:pPr algn="l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2A4F9D-24A9-B68F-AD4B-3846B673BA28}"/>
              </a:ext>
            </a:extLst>
          </p:cNvPr>
          <p:cNvSpPr txBox="1"/>
          <p:nvPr/>
        </p:nvSpPr>
        <p:spPr>
          <a:xfrm>
            <a:off x="5909093" y="3579961"/>
            <a:ext cx="5865962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Was time used appropriately / identified priorities</a:t>
            </a:r>
            <a:endParaRPr lang="en-US" sz="2000" dirty="0">
              <a:highlight>
                <a:srgbClr val="C6C6C6"/>
              </a:highlight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Was encouraging language used</a:t>
            </a:r>
            <a:endParaRPr lang="en-US" sz="2000" dirty="0">
              <a:highlight>
                <a:srgbClr val="C6C6C6"/>
              </a:highlight>
            </a:endParaRPr>
          </a:p>
          <a:p>
            <a:r>
              <a:rPr lang="en-US" sz="2000" b="1" u="sng" dirty="0">
                <a:highlight>
                  <a:srgbClr val="FFFFFF"/>
                </a:highlight>
              </a:rPr>
              <a:t>Ending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Clarifying student’s understanding </a:t>
            </a:r>
            <a:endParaRPr lang="en-US" sz="2000">
              <a:highlight>
                <a:srgbClr val="C6C6C6"/>
              </a:highlight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highlight>
                  <a:srgbClr val="FFFFFF"/>
                </a:highlight>
              </a:rPr>
              <a:t>Next steps and/or “To do’s” listed </a:t>
            </a:r>
            <a:endParaRPr lang="en-US" sz="2000">
              <a:highlight>
                <a:srgbClr val="C6C6C6"/>
              </a:highlight>
            </a:endParaRP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2705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New Logo For Open-Discussion — Steemit">
            <a:extLst>
              <a:ext uri="{FF2B5EF4-FFF2-40B4-BE49-F238E27FC236}">
                <a16:creationId xmlns:a16="http://schemas.microsoft.com/office/drawing/2014/main" id="{4EF6B00E-FA03-C47A-535E-3C58612E6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78" y="1350811"/>
            <a:ext cx="3221256" cy="369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92A051-8EDB-C55D-4D8D-934A6C0583B2}"/>
              </a:ext>
            </a:extLst>
          </p:cNvPr>
          <p:cNvSpPr txBox="1"/>
          <p:nvPr/>
        </p:nvSpPr>
        <p:spPr>
          <a:xfrm>
            <a:off x="4940046" y="1825443"/>
            <a:ext cx="609447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Good Practice Question: </a:t>
            </a:r>
            <a:r>
              <a:rPr lang="en-US" sz="2800"/>
              <a:t>What is one practice you believe would help make the TFO observation and evaluation process fair, meaningful, and supportive for the faculty member?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0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4B7AB-4570-E247-B9D0-E72AB3CFC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438F-0941-BDE7-3AB8-1D35B322E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441" y="815550"/>
            <a:ext cx="5327930" cy="12085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Bookman Old Style"/>
              </a:rPr>
              <a:t>OEI Rubric (Peter)</a:t>
            </a:r>
            <a:br>
              <a:rPr lang="en-US">
                <a:latin typeface="Bookman Old Style" panose="02050604050505020204" pitchFamily="18" charset="0"/>
              </a:rPr>
            </a:br>
            <a:r>
              <a:rPr lang="en-US" sz="1800">
                <a:solidFill>
                  <a:srgbClr val="0070C0"/>
                </a:solidFill>
                <a:latin typeface="Bookman Old Style"/>
                <a:hlinkClick r:id="rId3"/>
              </a:rPr>
              <a:t>gavilan.edu/staff/</a:t>
            </a:r>
            <a:r>
              <a:rPr lang="en-US" sz="1800" err="1">
                <a:solidFill>
                  <a:srgbClr val="0070C0"/>
                </a:solidFill>
                <a:latin typeface="Bookman Old Style"/>
                <a:hlinkClick r:id="rId3"/>
              </a:rPr>
              <a:t>tlc</a:t>
            </a:r>
            <a:endParaRPr lang="en-US" sz="1800">
              <a:solidFill>
                <a:srgbClr val="0070C0"/>
              </a:solidFill>
              <a:latin typeface="Bookman Old Style" panose="02050604050505020204" pitchFamily="18" charset="0"/>
              <a:hlinkClick r:id="rId3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0DD4AEE-8661-6B48-0FDA-68BA588E048D}"/>
              </a:ext>
            </a:extLst>
          </p:cNvPr>
          <p:cNvSpPr txBox="1">
            <a:spLocks/>
          </p:cNvSpPr>
          <p:nvPr/>
        </p:nvSpPr>
        <p:spPr>
          <a:xfrm>
            <a:off x="6445916" y="4044406"/>
            <a:ext cx="4981833" cy="869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>
                <a:latin typeface="Bookman Old Style"/>
                <a:hlinkClick r:id="rId4"/>
              </a:rPr>
              <a:t>ACCJC RSI Rubric</a:t>
            </a:r>
            <a:endParaRPr lang="en-US" sz="4000">
              <a:latin typeface="Bookman Old Style"/>
            </a:endParaRPr>
          </a:p>
        </p:txBody>
      </p:sp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EF26F636-58EA-7A65-CD73-5B004862C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400" y="457847"/>
            <a:ext cx="5812658" cy="3398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C7F687-57DC-DA45-5BBC-D1D73B3C2A3E}"/>
              </a:ext>
            </a:extLst>
          </p:cNvPr>
          <p:cNvSpPr txBox="1"/>
          <p:nvPr/>
        </p:nvSpPr>
        <p:spPr>
          <a:xfrm>
            <a:off x="6449029" y="2022506"/>
            <a:ext cx="533357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A thorough examination of all aspects of an online class – both technical and instructional.</a:t>
            </a:r>
          </a:p>
          <a:p>
            <a:endParaRPr lang="en-US"/>
          </a:p>
          <a:p>
            <a:r>
              <a:rPr lang="en-US"/>
              <a:t>A useful guide during evaluation.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C69526-8EBE-CDD9-2067-CE62B028FAC4}"/>
              </a:ext>
            </a:extLst>
          </p:cNvPr>
          <p:cNvSpPr txBox="1"/>
          <p:nvPr/>
        </p:nvSpPr>
        <p:spPr>
          <a:xfrm>
            <a:off x="6449029" y="4833668"/>
            <a:ext cx="533357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In-depth look at all types of </a:t>
            </a:r>
            <a:r>
              <a:rPr lang="en-US" b="1" i="1"/>
              <a:t>interaction</a:t>
            </a:r>
            <a:r>
              <a:rPr lang="en-US"/>
              <a:t>.</a:t>
            </a:r>
          </a:p>
          <a:p>
            <a:endParaRPr lang="en-US"/>
          </a:p>
          <a:p>
            <a:r>
              <a:rPr lang="en-US"/>
              <a:t>(regular and substantive interaction)</a:t>
            </a:r>
          </a:p>
        </p:txBody>
      </p:sp>
    </p:spTree>
    <p:extLst>
      <p:ext uri="{BB962C8B-B14F-4D97-AF65-F5344CB8AC3E}">
        <p14:creationId xmlns:p14="http://schemas.microsoft.com/office/powerpoint/2010/main" val="2981850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719" y="133019"/>
            <a:ext cx="10058400" cy="9074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latin typeface="Bookman Old Style"/>
              </a:rPr>
              <a:t>OEI Rubric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9DB775-1721-F8D0-A357-368C33B00A1B}"/>
              </a:ext>
            </a:extLst>
          </p:cNvPr>
          <p:cNvSpPr txBox="1"/>
          <p:nvPr/>
        </p:nvSpPr>
        <p:spPr>
          <a:xfrm>
            <a:off x="200259" y="1043504"/>
            <a:ext cx="8976219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0150" lvl="1" indent="-742950">
              <a:buFont typeface="+mj-lt"/>
              <a:buAutoNum type="alphaUcPeriod"/>
            </a:pP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Content Presentation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Interaction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Assessment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Accessibility</a:t>
            </a: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64F25524-7BB6-7992-0F3D-6FA5421B5BFC}"/>
              </a:ext>
            </a:extLst>
          </p:cNvPr>
          <p:cNvSpPr/>
          <p:nvPr/>
        </p:nvSpPr>
        <p:spPr>
          <a:xfrm rot="10800000" flipH="1">
            <a:off x="3768047" y="1836913"/>
            <a:ext cx="4513024" cy="787410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7EB2D16-2178-9D1A-D787-81AB9BE39899}"/>
              </a:ext>
            </a:extLst>
          </p:cNvPr>
          <p:cNvSpPr txBox="1">
            <a:spLocks/>
          </p:cNvSpPr>
          <p:nvPr/>
        </p:nvSpPr>
        <p:spPr>
          <a:xfrm>
            <a:off x="6419335" y="2777364"/>
            <a:ext cx="5517292" cy="907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Bookman Old Style"/>
              </a:rPr>
              <a:t>ACCJC RSI Rubric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F1BAE4-5F59-3655-3968-2FDCEAC2752A}"/>
              </a:ext>
            </a:extLst>
          </p:cNvPr>
          <p:cNvSpPr txBox="1"/>
          <p:nvPr/>
        </p:nvSpPr>
        <p:spPr>
          <a:xfrm>
            <a:off x="5534259" y="3556044"/>
            <a:ext cx="6401894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Direct Instruction</a:t>
            </a:r>
            <a:endParaRPr lang="en-US" sz="3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Feedback</a:t>
            </a:r>
            <a:endParaRPr lang="en-US" sz="3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Group discussion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Other opportunity for interaction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</a:rPr>
              <a:t>Progress reporting</a:t>
            </a:r>
          </a:p>
        </p:txBody>
      </p:sp>
    </p:spTree>
    <p:extLst>
      <p:ext uri="{BB962C8B-B14F-4D97-AF65-F5344CB8AC3E}">
        <p14:creationId xmlns:p14="http://schemas.microsoft.com/office/powerpoint/2010/main" val="1481681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DD711-15B7-EA91-10AC-AF2A347C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Bookman Old Style"/>
              </a:rPr>
              <a:t>Good Teaching hasn't changed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391624-6DE7-1E68-2AF9-AF13A52459CC}"/>
              </a:ext>
            </a:extLst>
          </p:cNvPr>
          <p:cNvSpPr>
            <a:spLocks noGrp="1"/>
          </p:cNvSpPr>
          <p:nvPr/>
        </p:nvSpPr>
        <p:spPr>
          <a:xfrm>
            <a:off x="628650" y="2040777"/>
            <a:ext cx="3481969" cy="47457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Aptos"/>
              </a:rPr>
              <a:t>...</a:t>
            </a:r>
            <a:r>
              <a:rPr>
                <a:latin typeface="Aptos"/>
              </a:rPr>
              <a:t>although </a:t>
            </a:r>
            <a:r>
              <a:rPr lang="en-US">
                <a:latin typeface="Aptos"/>
              </a:rPr>
              <a:t>it might</a:t>
            </a:r>
            <a:r>
              <a:rPr>
                <a:latin typeface="Aptos"/>
              </a:rPr>
              <a:t> look different</a:t>
            </a:r>
            <a:endParaRPr lang="en-US"/>
          </a:p>
          <a:p>
            <a:pPr>
              <a:lnSpc>
                <a:spcPct val="150000"/>
              </a:lnSpc>
            </a:pPr>
            <a:r>
              <a:rPr>
                <a:latin typeface="Aptos"/>
              </a:rPr>
              <a:t>Look for effective teaching</a:t>
            </a:r>
          </a:p>
          <a:p>
            <a:pPr lvl="1">
              <a:lnSpc>
                <a:spcPct val="150000"/>
              </a:lnSpc>
            </a:pPr>
            <a:r>
              <a:rPr sz="2800" b="1">
                <a:latin typeface="Aptos"/>
              </a:rPr>
              <a:t>Presentation</a:t>
            </a:r>
          </a:p>
          <a:p>
            <a:pPr lvl="1">
              <a:lnSpc>
                <a:spcPct val="150000"/>
              </a:lnSpc>
            </a:pPr>
            <a:r>
              <a:rPr sz="2800" b="1">
                <a:latin typeface="Aptos"/>
              </a:rPr>
              <a:t>Assignments</a:t>
            </a:r>
          </a:p>
          <a:p>
            <a:pPr lvl="1">
              <a:lnSpc>
                <a:spcPct val="150000"/>
              </a:lnSpc>
            </a:pPr>
            <a:r>
              <a:rPr sz="2800" b="1">
                <a:latin typeface="Aptos"/>
              </a:rPr>
              <a:t>Assessment</a:t>
            </a:r>
          </a:p>
          <a:p>
            <a:pPr lvl="1">
              <a:lnSpc>
                <a:spcPct val="150000"/>
              </a:lnSpc>
            </a:pPr>
            <a:r>
              <a:rPr sz="2800" b="1">
                <a:latin typeface="Aptos"/>
              </a:rPr>
              <a:t>Interaction</a:t>
            </a:r>
          </a:p>
        </p:txBody>
      </p:sp>
      <p:pic>
        <p:nvPicPr>
          <p:cNvPr id="7" name="Picture 6" descr="A person standing in front of a classroom with a group of people&#10;&#10;Description automatically generated">
            <a:extLst>
              <a:ext uri="{FF2B5EF4-FFF2-40B4-BE49-F238E27FC236}">
                <a16:creationId xmlns:a16="http://schemas.microsoft.com/office/drawing/2014/main" id="{AF5344AE-36E3-8DA0-CC53-2FEF2E347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169" y="2180734"/>
            <a:ext cx="4954424" cy="4679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C50D00-F3E9-776E-22D9-689C50001D77}"/>
              </a:ext>
            </a:extLst>
          </p:cNvPr>
          <p:cNvSpPr txBox="1"/>
          <p:nvPr/>
        </p:nvSpPr>
        <p:spPr>
          <a:xfrm>
            <a:off x="9673989" y="6030508"/>
            <a:ext cx="21769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3"/>
              </a:rPr>
              <a:t>More on online course evaluation...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26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New Logo For Open-Discussion — Steemit">
            <a:extLst>
              <a:ext uri="{FF2B5EF4-FFF2-40B4-BE49-F238E27FC236}">
                <a16:creationId xmlns:a16="http://schemas.microsoft.com/office/drawing/2014/main" id="{E61835ED-E1C7-1B33-5B46-F9995205D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544" y="1642142"/>
            <a:ext cx="2946912" cy="338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369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Process">
            <a:extLst>
              <a:ext uri="{FF2B5EF4-FFF2-40B4-BE49-F238E27FC236}">
                <a16:creationId xmlns:a16="http://schemas.microsoft.com/office/drawing/2014/main" id="{9671CBD1-A9D2-A693-3E3A-26D597BD4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6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667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87" y="0"/>
            <a:ext cx="10633364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latin typeface="Bookman Old Style"/>
              </a:rPr>
              <a:t>Evaluation Components (Moaty)</a:t>
            </a:r>
            <a:endParaRPr lang="en-US" sz="3600">
              <a:solidFill>
                <a:srgbClr val="C00000"/>
              </a:solidFill>
              <a:latin typeface="Bookman Old Style"/>
            </a:endParaRPr>
          </a:p>
        </p:txBody>
      </p:sp>
      <p:graphicFrame>
        <p:nvGraphicFramePr>
          <p:cNvPr id="37" name="Content Placeholder 4" descr="Smartart Placeholder">
            <a:extLst>
              <a:ext uri="{FF2B5EF4-FFF2-40B4-BE49-F238E27FC236}">
                <a16:creationId xmlns:a16="http://schemas.microsoft.com/office/drawing/2014/main" id="{E9190C4C-2B7F-4FE9-96C7-83E23481CB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4876413"/>
              </p:ext>
            </p:extLst>
          </p:nvPr>
        </p:nvGraphicFramePr>
        <p:xfrm>
          <a:off x="1001949" y="935678"/>
          <a:ext cx="10058400" cy="3401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FD91B73-E8DF-B0B0-B66C-1411FA41B243}"/>
              </a:ext>
            </a:extLst>
          </p:cNvPr>
          <p:cNvSpPr txBox="1"/>
          <p:nvPr/>
        </p:nvSpPr>
        <p:spPr>
          <a:xfrm>
            <a:off x="1079770" y="3780817"/>
            <a:ext cx="21984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>
                <a:latin typeface="Amasis MT Pro" panose="02040504050005020304" pitchFamily="18" charset="0"/>
                <a:hlinkClick r:id="rId8"/>
              </a:rPr>
              <a:t>Best Practices Observation Form</a:t>
            </a:r>
            <a:endParaRPr lang="en-US" sz="1600">
              <a:latin typeface="Amasis MT Pro" panose="02040504050005020304" pitchFamily="18" charset="0"/>
            </a:endParaRPr>
          </a:p>
          <a:p>
            <a:pPr marL="117475" indent="-1174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>
                <a:latin typeface="Amasis MT Pro" panose="02040504050005020304" pitchFamily="18" charset="0"/>
              </a:rPr>
              <a:t>Focus on Pedagogy</a:t>
            </a:r>
            <a:r>
              <a:rPr lang="en-US" sz="1400">
                <a:latin typeface="Amasis MT Pro" panose="02040504050005020304" pitchFamily="18" charset="0"/>
              </a:rPr>
              <a:t>: teaching methods, student engagement, learning environment, etc.</a:t>
            </a:r>
          </a:p>
          <a:p>
            <a:pPr marL="117475" indent="-1174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>
                <a:latin typeface="Amasis MT Pro" panose="02040504050005020304" pitchFamily="18" charset="0"/>
              </a:rPr>
              <a:t>Take Detailed Notes.</a:t>
            </a:r>
          </a:p>
          <a:p>
            <a:pPr marL="117475" indent="-1174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1">
                <a:latin typeface="Amasis MT Pro" panose="02040504050005020304" pitchFamily="18" charset="0"/>
              </a:rPr>
              <a:t>Bring the Forms with you - </a:t>
            </a:r>
            <a:r>
              <a:rPr lang="en-US" sz="1400">
                <a:latin typeface="Amasis MT Pro" panose="02040504050005020304" pitchFamily="18" charset="0"/>
              </a:rPr>
              <a:t>but complete them after class.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807E70-C632-2F9C-BF2B-2DE93E9F68CA}"/>
              </a:ext>
            </a:extLst>
          </p:cNvPr>
          <p:cNvSpPr txBox="1"/>
          <p:nvPr/>
        </p:nvSpPr>
        <p:spPr>
          <a:xfrm>
            <a:off x="3634902" y="3780817"/>
            <a:ext cx="2059021" cy="24776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17475" indent="-1174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Amasis MT Pro"/>
              </a:rPr>
              <a:t>CRNs provided to Institutional Research.</a:t>
            </a:r>
          </a:p>
          <a:p>
            <a:pPr marL="117475" indent="-1174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Amasis MT Pro"/>
              </a:rPr>
              <a:t>Start by the end of Week 6 – Faculty &amp; Students are notified –Links, emails, and CANVAS</a:t>
            </a:r>
          </a:p>
          <a:p>
            <a:pPr marL="117475" indent="-1174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latin typeface="Amasis MT Pro"/>
              </a:rPr>
              <a:t>Online Surveys close by end of week 9.</a:t>
            </a:r>
          </a:p>
          <a:p>
            <a:pPr>
              <a:spcAft>
                <a:spcPts val="600"/>
              </a:spcAft>
            </a:pPr>
            <a:endParaRPr lang="en-US" sz="1400">
              <a:latin typeface="Amasis MT Pro" panose="020405040500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33E7F7-CF07-B90F-5DB2-28BDA02C4C2F}"/>
              </a:ext>
            </a:extLst>
          </p:cNvPr>
          <p:cNvSpPr txBox="1"/>
          <p:nvPr/>
        </p:nvSpPr>
        <p:spPr>
          <a:xfrm>
            <a:off x="6050604" y="3811151"/>
            <a:ext cx="2233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9"/>
              </a:rPr>
              <a:t>Best Practices "Self Evaluation" sample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2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C97B1-F677-4C82-9865-227A9B7D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54" y="642594"/>
            <a:ext cx="11390026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>
                <a:latin typeface="Bookman Old Style"/>
              </a:rPr>
              <a:t>Timeline for Evaluation -Article 19.A.1(Rob)</a:t>
            </a:r>
            <a:br>
              <a:rPr lang="en-US" sz="4000">
                <a:latin typeface="Bookman Old Style" panose="02050604050505020204" pitchFamily="18" charset="0"/>
              </a:rPr>
            </a:br>
            <a:endParaRPr lang="en-US" sz="4000">
              <a:solidFill>
                <a:srgbClr val="C00000"/>
              </a:solidFill>
              <a:latin typeface="Bookman Old Style"/>
            </a:endParaRPr>
          </a:p>
        </p:txBody>
      </p:sp>
      <p:graphicFrame>
        <p:nvGraphicFramePr>
          <p:cNvPr id="37" name="Content Placeholder 4" descr="Smartart Placeholder">
            <a:extLst>
              <a:ext uri="{FF2B5EF4-FFF2-40B4-BE49-F238E27FC236}">
                <a16:creationId xmlns:a16="http://schemas.microsoft.com/office/drawing/2014/main" id="{E9190C4C-2B7F-4FE9-96C7-83E23481CB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1953985"/>
              </p:ext>
            </p:extLst>
          </p:nvPr>
        </p:nvGraphicFramePr>
        <p:xfrm>
          <a:off x="509666" y="1873770"/>
          <a:ext cx="11002780" cy="477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2220BDD-F6D0-B591-15B1-BA84E875142F}"/>
              </a:ext>
            </a:extLst>
          </p:cNvPr>
          <p:cNvSpPr txBox="1"/>
          <p:nvPr/>
        </p:nvSpPr>
        <p:spPr>
          <a:xfrm>
            <a:off x="778932" y="6280850"/>
            <a:ext cx="9733281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>
                <a:solidFill>
                  <a:srgbClr val="183D6E"/>
                </a:solidFill>
                <a:ea typeface="+mn-lt"/>
                <a:cs typeface="+mn-lt"/>
                <a:hlinkClick r:id="rId9"/>
              </a:rPr>
              <a:t>Faculty Evaluation Timeline &amp; Contact List - Fall 2026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6093877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91C9-A980-780D-3796-D4A7E7F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10" y="365125"/>
            <a:ext cx="8028424" cy="1325563"/>
          </a:xfrm>
        </p:spPr>
        <p:txBody>
          <a:bodyPr/>
          <a:lstStyle/>
          <a:p>
            <a:pPr algn="ctr"/>
            <a:r>
              <a:rPr lang="en-US" sz="4000">
                <a:solidFill>
                  <a:schemeClr val="tx2"/>
                </a:solidFill>
                <a:latin typeface="Bookman Old Style"/>
              </a:rPr>
              <a:t>Finding the Forms (Moaty)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499A0-4671-07D1-8C51-4DB1A7FBE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715" y="1473008"/>
            <a:ext cx="5453837" cy="40903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8B14F5-AF04-6FC5-7855-EB716620B9B0}"/>
              </a:ext>
            </a:extLst>
          </p:cNvPr>
          <p:cNvSpPr txBox="1"/>
          <p:nvPr/>
        </p:nvSpPr>
        <p:spPr>
          <a:xfrm>
            <a:off x="1189408" y="5933287"/>
            <a:ext cx="9370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Search FPLC and click the 2</a:t>
            </a:r>
            <a:r>
              <a:rPr lang="en-US" baseline="30000"/>
              <a:t>nd</a:t>
            </a:r>
            <a:r>
              <a:rPr lang="en-US"/>
              <a:t> link to “All Faculty Forms”   OR…</a:t>
            </a:r>
          </a:p>
          <a:p>
            <a:r>
              <a:rPr lang="en-US"/>
              <a:t>Home &gt; </a:t>
            </a:r>
            <a:r>
              <a:rPr lang="en-US">
                <a:hlinkClick r:id="rId3"/>
              </a:rPr>
              <a:t>Faculty &amp; Staff</a:t>
            </a:r>
            <a:r>
              <a:rPr lang="en-US"/>
              <a:t> &gt; </a:t>
            </a:r>
            <a:r>
              <a:rPr lang="en-US">
                <a:hlinkClick r:id="rId4"/>
              </a:rPr>
              <a:t>Faculty Professional Learning Committee</a:t>
            </a:r>
            <a:r>
              <a:rPr lang="en-US"/>
              <a:t> &gt; </a:t>
            </a:r>
            <a:r>
              <a:rPr lang="en-US">
                <a:hlinkClick r:id="rId4"/>
              </a:rPr>
              <a:t>All Forms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12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AAA057-1B8A-D9DB-EC12-FBAA564FD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160" y="231387"/>
            <a:ext cx="9171679" cy="2015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B992DA-6A81-8CFC-1D91-258102DB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69" y="2765593"/>
            <a:ext cx="6930197" cy="26438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EA501F-B166-DAB2-4C30-6242C3D76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933" y="2358185"/>
            <a:ext cx="3465098" cy="443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82B90-B505-08C0-D5EC-89FB80EBE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245" y="169333"/>
            <a:ext cx="10515600" cy="881341"/>
          </a:xfrm>
        </p:spPr>
        <p:txBody>
          <a:bodyPr/>
          <a:lstStyle/>
          <a:p>
            <a:pPr algn="ctr"/>
            <a:r>
              <a:rPr lang="en-US">
                <a:latin typeface="Bookman Old Style"/>
              </a:rPr>
              <a:t>The Forms</a:t>
            </a:r>
            <a:endParaRPr lang="en-US">
              <a:solidFill>
                <a:srgbClr val="C00000"/>
              </a:solidFill>
              <a:latin typeface="Bookman Old Styl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E4867-4B42-3CBD-862A-CF296C5C2FBE}"/>
              </a:ext>
            </a:extLst>
          </p:cNvPr>
          <p:cNvSpPr txBox="1"/>
          <p:nvPr/>
        </p:nvSpPr>
        <p:spPr>
          <a:xfrm>
            <a:off x="405245" y="966881"/>
            <a:ext cx="11326091" cy="36625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sz="3200" b="1" i="0">
                <a:solidFill>
                  <a:srgbClr val="222222"/>
                </a:solidFill>
                <a:latin typeface="Aptos"/>
              </a:rPr>
              <a:t>Part-</a:t>
            </a:r>
            <a:r>
              <a:rPr lang="en-US" sz="3200" b="1">
                <a:solidFill>
                  <a:srgbClr val="222222"/>
                </a:solidFill>
              </a:rPr>
              <a:t>Time</a:t>
            </a:r>
            <a:r>
              <a:rPr lang="en-US" sz="3200" b="1" i="0">
                <a:solidFill>
                  <a:srgbClr val="222222"/>
                </a:solidFill>
                <a:latin typeface="Aptos"/>
              </a:rPr>
              <a:t> Evaluations</a:t>
            </a:r>
            <a:endParaRPr lang="en-US" sz="3200" b="1">
              <a:latin typeface="Aptos"/>
            </a:endParaRPr>
          </a:p>
          <a:p>
            <a:r>
              <a:rPr lang="en-US" b="1">
                <a:hlinkClick r:id="rId2"/>
              </a:rPr>
              <a:t>1.0 Faculty Evaluation Timeline &amp; Contact List - Fall 2026</a:t>
            </a:r>
            <a:br>
              <a:rPr lang="en-US">
                <a:latin typeface="Aptos"/>
                <a:ea typeface="+mn-lt"/>
                <a:cs typeface="+mn-lt"/>
              </a:rPr>
            </a:br>
            <a:r>
              <a:rPr lang="en-US">
                <a:solidFill>
                  <a:srgbClr val="183D6E"/>
                </a:solidFill>
                <a:latin typeface="Aptos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2.0 PT Faculty Cover Sheet</a:t>
            </a:r>
            <a:br>
              <a:rPr lang="en-US">
                <a:latin typeface="Aptos"/>
                <a:ea typeface="+mn-lt"/>
                <a:cs typeface="+mn-lt"/>
              </a:rPr>
            </a:br>
            <a:r>
              <a:rPr lang="en-US">
                <a:solidFill>
                  <a:srgbClr val="183D6E"/>
                </a:solidFill>
                <a:latin typeface="Aptos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3.0 PT Faculty Observation Form</a:t>
            </a:r>
            <a:br>
              <a:rPr lang="en-US">
                <a:latin typeface="Aptos"/>
                <a:ea typeface="+mn-lt"/>
                <a:cs typeface="+mn-lt"/>
              </a:rPr>
            </a:br>
            <a:r>
              <a:rPr lang="en-US">
                <a:solidFill>
                  <a:srgbClr val="183D6E"/>
                </a:solidFill>
                <a:latin typeface="Aptos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3.1 PT Faculty Self Evaluation Form</a:t>
            </a:r>
            <a:br>
              <a:rPr lang="en-US">
                <a:latin typeface="Aptos"/>
                <a:ea typeface="+mn-lt"/>
                <a:cs typeface="+mn-lt"/>
              </a:rPr>
            </a:br>
            <a:r>
              <a:rPr lang="en-US">
                <a:solidFill>
                  <a:srgbClr val="183D6E"/>
                </a:solidFill>
                <a:latin typeface="Aptos"/>
                <a:ea typeface="+mn-lt"/>
                <a:cs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3.2 PT Faculty Administrative Evaluation</a:t>
            </a:r>
            <a:endParaRPr lang="en-US">
              <a:solidFill>
                <a:srgbClr val="183D6E"/>
              </a:solidFill>
              <a:latin typeface="Aptos"/>
              <a:ea typeface="+mn-lt"/>
              <a:cs typeface="+mn-lt"/>
            </a:endParaRPr>
          </a:p>
          <a:p>
            <a:endParaRPr lang="en-US" sz="3200">
              <a:latin typeface="Aptos"/>
            </a:endParaRPr>
          </a:p>
          <a:p>
            <a:r>
              <a:rPr lang="en-US">
                <a:solidFill>
                  <a:srgbClr val="222222"/>
                </a:solidFill>
                <a:latin typeface="Aptos"/>
                <a:ea typeface="+mn-lt"/>
                <a:cs typeface="+mn-lt"/>
              </a:rPr>
              <a:t>Best Practices</a:t>
            </a:r>
            <a:br>
              <a:rPr lang="en-US">
                <a:latin typeface="Aptos"/>
                <a:ea typeface="+mn-lt"/>
                <a:cs typeface="+mn-lt"/>
              </a:rPr>
            </a:br>
            <a:r>
              <a:rPr lang="en-US">
                <a:solidFill>
                  <a:srgbClr val="222222"/>
                </a:solidFill>
                <a:latin typeface="Aptos"/>
                <a:ea typeface="+mn-lt"/>
                <a:cs typeface="+mn-lt"/>
                <a:hlinkClick r:id="rId7"/>
              </a:rPr>
              <a:t>4.0 Best Practices "Observation" Sample</a:t>
            </a:r>
            <a:br>
              <a:rPr lang="en-US" i="0">
                <a:effectLst/>
                <a:latin typeface="Aptos"/>
                <a:ea typeface="+mn-lt"/>
                <a:cs typeface="+mn-lt"/>
              </a:rPr>
            </a:br>
            <a:r>
              <a:rPr lang="en-US" i="0">
                <a:solidFill>
                  <a:srgbClr val="222222"/>
                </a:solidFill>
                <a:effectLst/>
                <a:latin typeface="Aptos"/>
                <a:ea typeface="+mn-lt"/>
                <a:cs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4.1 Best Practices "Self Evaluation" sample</a:t>
            </a:r>
            <a:endParaRPr lang="en-US">
              <a:solidFill>
                <a:srgbClr val="222222"/>
              </a:solidFill>
              <a:latin typeface="Aptos"/>
              <a:ea typeface="+mn-lt"/>
              <a:cs typeface="+mn-lt"/>
            </a:endParaRPr>
          </a:p>
          <a:p>
            <a:pPr algn="l">
              <a:spcAft>
                <a:spcPts val="600"/>
              </a:spcAft>
            </a:pPr>
            <a:endParaRPr lang="en-US" sz="2400" b="1" i="0">
              <a:solidFill>
                <a:srgbClr val="222222"/>
              </a:solidFill>
              <a:effectLst/>
              <a:latin typeface="Bookman Old Styl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79787E-4E43-8D4A-80AA-DBF13EFAEBC2}"/>
              </a:ext>
            </a:extLst>
          </p:cNvPr>
          <p:cNvSpPr txBox="1"/>
          <p:nvPr/>
        </p:nvSpPr>
        <p:spPr>
          <a:xfrm>
            <a:off x="405245" y="4775773"/>
            <a:ext cx="6094268" cy="17697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sz="3200" b="1" i="0">
                <a:solidFill>
                  <a:srgbClr val="222222"/>
                </a:solidFill>
                <a:effectLst/>
                <a:latin typeface="Aptos Display"/>
              </a:rPr>
              <a:t>Student Evaluation Forms</a:t>
            </a:r>
          </a:p>
          <a:p>
            <a:pPr algn="l"/>
            <a:r>
              <a:rPr lang="en-US" b="0" i="0">
                <a:solidFill>
                  <a:srgbClr val="183D6E"/>
                </a:solidFill>
                <a:effectLst/>
                <a:latin typeface="Aptos Display"/>
                <a:ea typeface="+mn-lt"/>
                <a:cs typeface="+mn-lt"/>
                <a:hlinkClick r:id="rId9"/>
              </a:rPr>
              <a:t>Student Evaluation Form - AEC</a:t>
            </a:r>
            <a:br>
              <a:rPr lang="en-US" b="0" i="0">
                <a:effectLst/>
                <a:latin typeface="Aptos Display"/>
              </a:rPr>
            </a:br>
            <a:r>
              <a:rPr lang="en-US" b="0" i="0">
                <a:solidFill>
                  <a:srgbClr val="183D6E"/>
                </a:solidFill>
                <a:effectLst/>
                <a:latin typeface="Aptos Display"/>
                <a:ea typeface="+mn-lt"/>
                <a:cs typeface="+mn-lt"/>
                <a:hlinkClick r:id="rId10"/>
              </a:rPr>
              <a:t>Student Evaluation of Counselor/Advisor</a:t>
            </a:r>
            <a:br>
              <a:rPr lang="en-US" b="0" i="0">
                <a:effectLst/>
                <a:latin typeface="Aptos Display"/>
              </a:rPr>
            </a:br>
            <a:r>
              <a:rPr lang="en-US" b="0" i="0">
                <a:solidFill>
                  <a:srgbClr val="183D6E"/>
                </a:solidFill>
                <a:effectLst/>
                <a:latin typeface="Aptos Display"/>
                <a:ea typeface="+mn-lt"/>
                <a:cs typeface="+mn-lt"/>
                <a:hlinkClick r:id="rId11"/>
              </a:rPr>
              <a:t>Student Evaluation of Teaching Faculty (English)</a:t>
            </a:r>
            <a:br>
              <a:rPr lang="en-US" b="0" i="0">
                <a:effectLst/>
                <a:latin typeface="Aptos Display"/>
              </a:rPr>
            </a:br>
            <a:r>
              <a:rPr lang="en-US" b="0" i="0">
                <a:solidFill>
                  <a:srgbClr val="183D6E"/>
                </a:solidFill>
                <a:effectLst/>
                <a:latin typeface="Aptos Display"/>
                <a:ea typeface="+mn-lt"/>
                <a:cs typeface="+mn-lt"/>
                <a:hlinkClick r:id="rId12"/>
              </a:rPr>
              <a:t>Student Evaluation of Teaching Faculty (Spanish)</a:t>
            </a:r>
            <a:endParaRPr lang="en-US">
              <a:solidFill>
                <a:srgbClr val="222222"/>
              </a:solidFill>
              <a:latin typeface="Aptos Display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7814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10F93-7355-0C15-F120-BEF32247E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636" y="290800"/>
            <a:ext cx="10515600" cy="1325563"/>
          </a:xfrm>
        </p:spPr>
        <p:txBody>
          <a:bodyPr/>
          <a:lstStyle/>
          <a:p>
            <a:pPr algn="ctr"/>
            <a:r>
              <a:rPr lang="en-US" b="1"/>
              <a:t>Breakout Room</a:t>
            </a:r>
          </a:p>
        </p:txBody>
      </p:sp>
      <p:pic>
        <p:nvPicPr>
          <p:cNvPr id="1026" name="Picture 2" descr="AR Factoring - Q and A with Matt Begley of Fast A/R Funding">
            <a:extLst>
              <a:ext uri="{FF2B5EF4-FFF2-40B4-BE49-F238E27FC236}">
                <a16:creationId xmlns:a16="http://schemas.microsoft.com/office/drawing/2014/main" id="{56C80E55-F9CE-CEA6-02C8-0591EAB0C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64" y="1616363"/>
            <a:ext cx="4461164" cy="446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B5399A-7B0E-A088-0C67-87507CCCB48F}"/>
              </a:ext>
            </a:extLst>
          </p:cNvPr>
          <p:cNvSpPr txBox="1"/>
          <p:nvPr/>
        </p:nvSpPr>
        <p:spPr>
          <a:xfrm>
            <a:off x="4986344" y="1825317"/>
            <a:ext cx="61237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>
              <a:effectLst/>
              <a:latin typeface="Segoe UI" panose="020B0502040204020203" pitchFamily="34" charset="0"/>
            </a:endParaRPr>
          </a:p>
          <a:p>
            <a:r>
              <a:rPr lang="en-US" sz="2400" b="1"/>
              <a:t>Question: </a:t>
            </a:r>
            <a:r>
              <a:rPr lang="en-US" sz="2400"/>
              <a:t>What is one question your group still has about the TFO process, your role as an observer, or how the forms should be used?</a:t>
            </a:r>
            <a:endParaRPr lang="en-US" sz="2400">
              <a:latin typeface="Segoe UI" panose="020B0502040204020203" pitchFamily="34" charset="0"/>
            </a:endParaRPr>
          </a:p>
          <a:p>
            <a:br>
              <a:rPr lang="en-US" sz="2400">
                <a:effectLst/>
                <a:latin typeface="Segoe UI" panose="020B0502040204020203" pitchFamily="34" charset="0"/>
              </a:rPr>
            </a:br>
            <a:r>
              <a:rPr lang="en-US" sz="2400">
                <a:effectLst/>
                <a:latin typeface="Segoe UI" panose="020B0502040204020203" pitchFamily="34" charset="0"/>
              </a:rPr>
              <a:t>Be prepared to share </a:t>
            </a:r>
            <a:r>
              <a:rPr lang="en-US" sz="2400" b="1">
                <a:effectLst/>
                <a:latin typeface="Segoe UI" panose="020B0502040204020203" pitchFamily="34" charset="0"/>
              </a:rPr>
              <a:t>one good-practice tip and one question</a:t>
            </a:r>
            <a:r>
              <a:rPr lang="en-US" sz="2400">
                <a:effectLst/>
                <a:latin typeface="Segoe UI" panose="020B0502040204020203" pitchFamily="34" charset="0"/>
              </a:rPr>
              <a:t> with the larger group.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30888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69BAC94-6EE6-4C8D-8140-D4B8F6CFD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90" y="474706"/>
            <a:ext cx="5045413" cy="1718225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600">
                <a:solidFill>
                  <a:srgbClr val="0070C0"/>
                </a:solidFill>
                <a:latin typeface="Bookman Old Style"/>
              </a:rPr>
              <a:t>Cover Sheet and Compensation (Victoria)</a:t>
            </a:r>
            <a:endParaRPr lang="en-US" sz="3600">
              <a:solidFill>
                <a:srgbClr val="C00000"/>
              </a:solidFill>
              <a:latin typeface="Bookman Old Style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352AEF0-6B6A-4BB0-A115-57B4A6983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659" y="2192931"/>
            <a:ext cx="6425091" cy="1994170"/>
          </a:xfrm>
        </p:spPr>
        <p:txBody>
          <a:bodyPr vert="horz" lIns="91440" tIns="45720" rIns="91440" bIns="45720" rtlCol="0">
            <a:noAutofit/>
          </a:bodyPr>
          <a:lstStyle/>
          <a:p>
            <a:pPr marL="216000" indent="-2160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>
                <a:latin typeface="Bookman Old Style" panose="02050604050505020204" pitchFamily="18" charset="0"/>
              </a:rPr>
              <a:t>Check off choice of compensation (</a:t>
            </a:r>
            <a:r>
              <a:rPr lang="en-US" sz="1800" b="1">
                <a:latin typeface="Bookman Old Style" panose="02050604050505020204" pitchFamily="18" charset="0"/>
              </a:rPr>
              <a:t>$190.30</a:t>
            </a:r>
            <a:r>
              <a:rPr lang="en-US" sz="1800">
                <a:latin typeface="Bookman Old Style" panose="02050604050505020204" pitchFamily="18" charset="0"/>
              </a:rPr>
              <a:t>) or FLEX</a:t>
            </a:r>
          </a:p>
          <a:p>
            <a:pPr marL="216000" indent="-2160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>
                <a:latin typeface="Bookman Old Style" panose="02050604050505020204" pitchFamily="18" charset="0"/>
              </a:rPr>
              <a:t>Indicate if a follow-up administrative observation is needed</a:t>
            </a:r>
          </a:p>
          <a:p>
            <a:pPr marL="216000" indent="-2160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800">
                <a:latin typeface="Bookman Old Style" panose="02050604050505020204" pitchFamily="18" charset="0"/>
              </a:rPr>
              <a:t>Include your signed TFO Observation Forms with Coversheet. Route to the area dean &amp; assistant.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C2D25E-8494-E927-090E-4802CDC4D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198" y="0"/>
            <a:ext cx="527179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BD7AB17-1F8F-14C2-8B07-7467A55ED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92" y="3911156"/>
            <a:ext cx="5611008" cy="21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07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342315-F152-5DAC-ADEC-D3BDC9261C05}"/>
              </a:ext>
            </a:extLst>
          </p:cNvPr>
          <p:cNvSpPr txBox="1">
            <a:spLocks/>
          </p:cNvSpPr>
          <p:nvPr/>
        </p:nvSpPr>
        <p:spPr>
          <a:xfrm>
            <a:off x="274320" y="631570"/>
            <a:ext cx="4795520" cy="611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050" b="1" u="sng"/>
              <a:t>1. Before the Observation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b="1"/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Confirm observation assignment with faculty.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Coordinate observation (Weeks 4–12) and post-observation meeting.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Prepare TFO coversheet and observation form (print for in-person; fillable doc for online).</a:t>
            </a: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Request syllabus and relevant course materials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050" b="1" u="sng"/>
              <a:t>2. During &amp; After the Observation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b="1"/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Conduct observation and draft narrative aligned to evaluation criteria.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Hold post-observation meeting within 1–2 weeks.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Review notes with faculty.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b="1" u="sng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1" u="sng"/>
              <a:t>3. Signatures &amp; Submission</a:t>
            </a:r>
            <a:endParaRPr lang="en-US" sz="1050" u="sng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00" b="1"/>
              <a:t>In-Person Observations</a:t>
            </a:r>
            <a:endParaRPr lang="en-US" sz="1000"/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Provide TFO Coversheet and Observation Form to post-observation meeting.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Sign all forms during meeting (preferred practice). 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Make copies for personal records. 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TFO or faculty delivers signed original to Dean/Division Office.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Faculty retains copy and completes Self-Evaluation.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0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00" b="1"/>
              <a:t>Online / Hybrid Observations</a:t>
            </a:r>
            <a:endParaRPr lang="en-US" sz="1000"/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TFO completes documents electronically &amp; obtains signatures.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TFO ensures fully signed document is sent to Dean/Division Office or requests assistance with routing in AdobeSign (typed signatures not accepts. 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/>
              <a:t> Faculty includes TFO Observation in full evaluation packet.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8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050" b="1" u="sng"/>
              <a:t>4. Final Responsibility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u="sng"/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 b="1"/>
              <a:t>Faculty Responsibility: </a:t>
            </a:r>
            <a:r>
              <a:rPr lang="en-US" sz="1000"/>
              <a:t>Initiates TFO selection, coordinates observation, completes Self-Evaluation, and assembles required evaluation components.</a:t>
            </a:r>
            <a:endParaRPr lang="en-US" sz="1000" b="1"/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 b="1"/>
              <a:t>TFO Responsibility: </a:t>
            </a:r>
            <a:r>
              <a:rPr lang="en-US" sz="1000"/>
              <a:t>Confirms observation date &amp; time, initiates post-observation meeting, and forwards observation documentation to the Division Office.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</a:pPr>
            <a:r>
              <a:rPr lang="en-US" sz="1000" b="1"/>
              <a:t>Dean/Division Office: </a:t>
            </a:r>
            <a:r>
              <a:rPr lang="en-US" sz="1000"/>
              <a:t>Confirms receipt of completed documents and follows up on missing materials or corrections needed. Routes final packet to VPAA &amp; HR Offices.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B2A5F90-A181-EFBD-20E9-7551E4165FA8}"/>
              </a:ext>
            </a:extLst>
          </p:cNvPr>
          <p:cNvSpPr txBox="1">
            <a:spLocks/>
          </p:cNvSpPr>
          <p:nvPr/>
        </p:nvSpPr>
        <p:spPr>
          <a:xfrm>
            <a:off x="1024128" y="182753"/>
            <a:ext cx="3621024" cy="3018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</a:pPr>
            <a:r>
              <a:rPr lang="en-US" sz="2400" b="1">
                <a:latin typeface="Aptos"/>
              </a:rPr>
              <a:t>Workflow Cheat Sheet</a:t>
            </a:r>
            <a:endParaRPr lang="en-US" sz="2400" b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1C739E-7EB9-DB5E-CA94-9D5000567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264" y="0"/>
            <a:ext cx="6727736" cy="6858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F18D0B-DBCD-CF20-ED73-BEA33ED3D378}"/>
              </a:ext>
            </a:extLst>
          </p:cNvPr>
          <p:cNvCxnSpPr>
            <a:cxnSpLocks/>
          </p:cNvCxnSpPr>
          <p:nvPr/>
        </p:nvCxnSpPr>
        <p:spPr>
          <a:xfrm>
            <a:off x="5427838" y="0"/>
            <a:ext cx="0" cy="6858000"/>
          </a:xfrm>
          <a:prstGeom prst="lin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32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sk Questions to Improve Your Leadership">
            <a:extLst>
              <a:ext uri="{FF2B5EF4-FFF2-40B4-BE49-F238E27FC236}">
                <a16:creationId xmlns:a16="http://schemas.microsoft.com/office/drawing/2014/main" id="{E0D97E37-9CBE-178F-4169-2C810124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72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291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BBBE70212173469E52B599B29DE39A" ma:contentTypeVersion="15" ma:contentTypeDescription="Create a new document." ma:contentTypeScope="" ma:versionID="d38d19344e77cafea428534848a1b0a9">
  <xsd:schema xmlns:xsd="http://www.w3.org/2001/XMLSchema" xmlns:xs="http://www.w3.org/2001/XMLSchema" xmlns:p="http://schemas.microsoft.com/office/2006/metadata/properties" xmlns:ns3="765a9c87-2411-4c55-8ca4-c294541135ba" xmlns:ns4="4867e319-8665-47b3-a2e9-c38c233e7566" targetNamespace="http://schemas.microsoft.com/office/2006/metadata/properties" ma:root="true" ma:fieldsID="283ee7c029251883fa4b539cd3cdf67b" ns3:_="" ns4:_="">
    <xsd:import namespace="765a9c87-2411-4c55-8ca4-c294541135ba"/>
    <xsd:import namespace="4867e319-8665-47b3-a2e9-c38c233e75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SystemTag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5a9c87-2411-4c55-8ca4-c294541135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67e319-8665-47b3-a2e9-c38c233e7566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65a9c87-2411-4c55-8ca4-c294541135ba" xsi:nil="true"/>
  </documentManagement>
</p:properties>
</file>

<file path=customXml/itemProps1.xml><?xml version="1.0" encoding="utf-8"?>
<ds:datastoreItem xmlns:ds="http://schemas.openxmlformats.org/officeDocument/2006/customXml" ds:itemID="{4F0FA29E-6ADA-4E7F-B566-F3A3E91E4D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456B9B-2709-41C3-9C29-30181C48E8F6}">
  <ds:schemaRefs>
    <ds:schemaRef ds:uri="4867e319-8665-47b3-a2e9-c38c233e7566"/>
    <ds:schemaRef ds:uri="765a9c87-2411-4c55-8ca4-c294541135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3379030-A584-4190-827F-CEA745DB6452}">
  <ds:schemaRefs>
    <ds:schemaRef ds:uri="4867e319-8665-47b3-a2e9-c38c233e7566"/>
    <ds:schemaRef ds:uri="765a9c87-2411-4c55-8ca4-c294541135b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8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Purpose Of the Faculty Evaluation (Rob)</vt:lpstr>
      <vt:lpstr>What is Good Teaching? (Rob)</vt:lpstr>
      <vt:lpstr>PowerPoint Presentation</vt:lpstr>
      <vt:lpstr>3 Stages in the Observation (Scott)</vt:lpstr>
      <vt:lpstr>Differences Between Modalities (Scott)</vt:lpstr>
      <vt:lpstr>PowerPoint Presentation</vt:lpstr>
      <vt:lpstr>OEI Rubric (Peter) gavilan.edu/staff/tlc</vt:lpstr>
      <vt:lpstr>OEI Rubric</vt:lpstr>
      <vt:lpstr>Good Teaching hasn't changed</vt:lpstr>
      <vt:lpstr>PowerPoint Presentation</vt:lpstr>
      <vt:lpstr>PowerPoint Presentation</vt:lpstr>
      <vt:lpstr>Evaluation Components (Moaty)</vt:lpstr>
      <vt:lpstr>Timeline for Evaluation -Article 19.A.1(Rob) </vt:lpstr>
      <vt:lpstr>Finding the Forms (Moaty)</vt:lpstr>
      <vt:lpstr>PowerPoint Presentation</vt:lpstr>
      <vt:lpstr>The Forms</vt:lpstr>
      <vt:lpstr>Breakout Room</vt:lpstr>
      <vt:lpstr>Cover Sheet and Compensation (Victoria)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Fayek, Moaty</dc:creator>
  <cp:revision>104</cp:revision>
  <dcterms:created xsi:type="dcterms:W3CDTF">2025-01-15T01:07:16Z</dcterms:created>
  <dcterms:modified xsi:type="dcterms:W3CDTF">2026-09-11T03:05:44Z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0x010100FBBBBE70212173469E52B599B29DE39A</vt:lpwstr>
  </property>
</Properties>
</file>