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sldIdLst>
    <p:sldId id="256" r:id="rId5"/>
    <p:sldId id="257" r:id="rId6"/>
    <p:sldId id="258" r:id="rId7"/>
    <p:sldId id="264" r:id="rId8"/>
    <p:sldId id="265" r:id="rId9"/>
    <p:sldId id="259" r:id="rId10"/>
    <p:sldId id="261" r:id="rId11"/>
    <p:sldId id="262" r:id="rId12"/>
    <p:sldId id="263"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543" autoAdjust="0"/>
  </p:normalViewPr>
  <p:slideViewPr>
    <p:cSldViewPr>
      <p:cViewPr varScale="1">
        <p:scale>
          <a:sx n="89" d="100"/>
          <a:sy n="89" d="100"/>
        </p:scale>
        <p:origin x="624"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wrence, Sabrina" userId="d3926e35-1be0-4fd8-8e10-805b91563026" providerId="ADAL" clId="{D7DEA62B-4B1E-47D6-977D-E7D55A699783}"/>
    <pc:docChg chg="custSel modSld">
      <pc:chgData name="Lawrence, Sabrina" userId="d3926e35-1be0-4fd8-8e10-805b91563026" providerId="ADAL" clId="{D7DEA62B-4B1E-47D6-977D-E7D55A699783}" dt="2020-08-25T20:26:02.914" v="1" actId="33524"/>
      <pc:docMkLst>
        <pc:docMk/>
      </pc:docMkLst>
      <pc:sldChg chg="modSp mod">
        <pc:chgData name="Lawrence, Sabrina" userId="d3926e35-1be0-4fd8-8e10-805b91563026" providerId="ADAL" clId="{D7DEA62B-4B1E-47D6-977D-E7D55A699783}" dt="2020-08-25T20:26:02.914" v="1" actId="33524"/>
        <pc:sldMkLst>
          <pc:docMk/>
          <pc:sldMk cId="3962301955" sldId="262"/>
        </pc:sldMkLst>
        <pc:spChg chg="mod">
          <ac:chgData name="Lawrence, Sabrina" userId="d3926e35-1be0-4fd8-8e10-805b91563026" providerId="ADAL" clId="{D7DEA62B-4B1E-47D6-977D-E7D55A699783}" dt="2020-08-25T20:26:02.914" v="1" actId="33524"/>
          <ac:spMkLst>
            <pc:docMk/>
            <pc:sldMk cId="3962301955" sldId="262"/>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9A98DB7-88DC-453F-B4B0-3089FBE0B4E2}" type="datetimeFigureOut">
              <a:rPr lang="en-US" smtClean="0"/>
              <a:t>8/25/2020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4AA550-891B-4B12-983E-1BB77474ECCD}" type="slidenum">
              <a:rPr lang="en-US" smtClean="0"/>
              <a:t>‹#›</a:t>
            </a:fld>
            <a:endParaRPr lang="en-US"/>
          </a:p>
        </p:txBody>
      </p:sp>
    </p:spTree>
    <p:extLst>
      <p:ext uri="{BB962C8B-B14F-4D97-AF65-F5344CB8AC3E}">
        <p14:creationId xmlns:p14="http://schemas.microsoft.com/office/powerpoint/2010/main" val="26967314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extranet.cccco.edu/Portals/1/Legal/Regs/RegArchive/Distance%20Education.pdf"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US" dirty="0"/>
              <a:t>How many know about Title V De </a:t>
            </a:r>
            <a:r>
              <a:rPr lang="en-US" dirty="0" err="1"/>
              <a:t>regs</a:t>
            </a:r>
            <a:r>
              <a:rPr lang="en-US" dirty="0"/>
              <a:t>?</a:t>
            </a:r>
          </a:p>
          <a:p>
            <a:pPr marL="228600" indent="-228600">
              <a:buFont typeface="+mj-lt"/>
              <a:buAutoNum type="arabicPeriod"/>
            </a:pPr>
            <a:r>
              <a:rPr lang="en-US" dirty="0"/>
              <a:t>How many have heard the term</a:t>
            </a:r>
            <a:r>
              <a:rPr lang="en-US" baseline="0" dirty="0"/>
              <a:t> </a:t>
            </a:r>
            <a:r>
              <a:rPr lang="en-US" dirty="0"/>
              <a:t>Substantive &amp; Effective Contact?</a:t>
            </a:r>
          </a:p>
          <a:p>
            <a:pPr marL="228600" indent="-228600">
              <a:buFont typeface="+mj-lt"/>
              <a:buAutoNum type="arabicPeriod"/>
            </a:pPr>
            <a:r>
              <a:rPr lang="en-US" dirty="0"/>
              <a:t>How many seen or heard of the DE Best Practices document or the DE Faculty Handbook</a:t>
            </a:r>
          </a:p>
          <a:p>
            <a:pPr marL="228600" indent="-228600">
              <a:buFont typeface="+mj-lt"/>
              <a:buAutoNum type="arabicPeriod"/>
            </a:pPr>
            <a:r>
              <a:rPr lang="en-US" dirty="0"/>
              <a:t>Anyone been through the</a:t>
            </a:r>
            <a:r>
              <a:rPr lang="en-US" baseline="0" dirty="0"/>
              <a:t> Boot Camp training?</a:t>
            </a:r>
            <a:endParaRPr lang="en-US" dirty="0"/>
          </a:p>
          <a:p>
            <a:pPr marL="228600" indent="-228600">
              <a:buFont typeface="+mj-lt"/>
              <a:buAutoNum type="arabicPeriod"/>
            </a:pPr>
            <a:endParaRPr lang="en-US" dirty="0"/>
          </a:p>
        </p:txBody>
      </p:sp>
      <p:sp>
        <p:nvSpPr>
          <p:cNvPr id="4" name="Slide Number Placeholder 3"/>
          <p:cNvSpPr>
            <a:spLocks noGrp="1"/>
          </p:cNvSpPr>
          <p:nvPr>
            <p:ph type="sldNum" sz="quarter" idx="10"/>
          </p:nvPr>
        </p:nvSpPr>
        <p:spPr/>
        <p:txBody>
          <a:bodyPr/>
          <a:lstStyle/>
          <a:p>
            <a:fld id="{7A4AA550-891B-4B12-983E-1BB77474ECCD}" type="slidenum">
              <a:rPr lang="en-US" smtClean="0"/>
              <a:t>1</a:t>
            </a:fld>
            <a:endParaRPr lang="en-US"/>
          </a:p>
        </p:txBody>
      </p:sp>
    </p:spTree>
    <p:extLst>
      <p:ext uri="{BB962C8B-B14F-4D97-AF65-F5344CB8AC3E}">
        <p14:creationId xmlns:p14="http://schemas.microsoft.com/office/powerpoint/2010/main" val="15757288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Prior to 2005, there had been cases of substantial fraud in correspondence studies and there was great interest in severely limiting aid eligibility for correspondence courses. The hallmark of correspondence courses was interaction on the student’s schedule and therefore not on a regular timeline as one might find in a traditional classroom. The term “regular and substantive interaction” was included to help differentiate distance from correspondence courses.</a:t>
            </a:r>
          </a:p>
          <a:p>
            <a:endParaRPr lang="en-US" sz="1200" b="0" i="0" kern="1200" dirty="0">
              <a:solidFill>
                <a:schemeClr val="tx1"/>
              </a:solidFill>
              <a:effectLst/>
              <a:latin typeface="+mn-lt"/>
              <a:ea typeface="+mn-ea"/>
              <a:cs typeface="+mn-cs"/>
            </a:endParaRPr>
          </a:p>
          <a:p>
            <a:r>
              <a:rPr lang="en-US" sz="1200" b="0" i="1" kern="1200" dirty="0">
                <a:solidFill>
                  <a:schemeClr val="tx1"/>
                </a:solidFill>
                <a:effectLst/>
                <a:latin typeface="+mn-lt"/>
                <a:ea typeface="+mn-ea"/>
                <a:cs typeface="+mn-cs"/>
              </a:rPr>
              <a:t>“Effective September 8, 2006, a telecommunications course also needed to include ‘regular and substantive interaction between these students and the instructor.’ (71 FR 45666 (August 9, 2006. ‘Interim final regulations implementing the Higher Education Reconciliation Act of 2005’)).”</a:t>
            </a:r>
          </a:p>
          <a:p>
            <a:endParaRPr lang="en-US" sz="1200" b="0" i="1" kern="1200" dirty="0">
              <a:solidFill>
                <a:schemeClr val="tx1"/>
              </a:solidFill>
              <a:effectLst/>
              <a:latin typeface="+mn-lt"/>
              <a:ea typeface="+mn-ea"/>
              <a:cs typeface="+mn-cs"/>
            </a:endParaRPr>
          </a:p>
          <a:p>
            <a:r>
              <a:rPr lang="en-US" dirty="0"/>
              <a:t>Distance education means education that uses one or more of the technologies to deliver instruction to students who are separated from the instructor and to support regular and substantive interaction between the students and the instructor, either synchronously or asynchronously. </a:t>
            </a:r>
          </a:p>
          <a:p>
            <a:endParaRPr lang="en-US" sz="1200" b="0" i="1" kern="1200" dirty="0">
              <a:solidFill>
                <a:schemeClr val="tx1"/>
              </a:solidFill>
              <a:effectLst/>
              <a:latin typeface="+mn-lt"/>
              <a:ea typeface="+mn-ea"/>
              <a:cs typeface="+mn-cs"/>
            </a:endParaRPr>
          </a:p>
          <a:p>
            <a:r>
              <a:rPr lang="en-US" dirty="0"/>
              <a:t>Correspondence education means: (1) Education provided through one or more courses by an institution under which the institution provides instructional materials, by mail or electronic transmission, including examinations on the materials, to students who are separated from the instructor. (2) Interaction between the instructor and the student is limited, is not regular and substantive, and is primarily initiated by the student. (3) Correspondence courses are typically self-paced. (4) Correspondence education is not distance education.</a:t>
            </a:r>
            <a:endParaRPr lang="en-US" sz="1200" b="0" i="1"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When “telecommunications courses” were later defined as “distance education,” the phrase was ported to that new definition, which is the one currently in use:</a:t>
            </a:r>
          </a:p>
          <a:p>
            <a:r>
              <a:rPr lang="en-US" sz="1200" b="0" i="0" kern="1200" dirty="0">
                <a:solidFill>
                  <a:schemeClr val="tx1"/>
                </a:solidFill>
                <a:effectLst/>
                <a:latin typeface="+mn-lt"/>
                <a:ea typeface="+mn-ea"/>
                <a:cs typeface="+mn-cs"/>
              </a:rPr>
              <a:t>“</a:t>
            </a:r>
            <a:r>
              <a:rPr lang="en-US" sz="1200" b="0" i="1" kern="1200" dirty="0">
                <a:solidFill>
                  <a:schemeClr val="tx1"/>
                </a:solidFill>
                <a:effectLst/>
                <a:latin typeface="+mn-lt"/>
                <a:ea typeface="+mn-ea"/>
                <a:cs typeface="+mn-cs"/>
              </a:rPr>
              <a:t>Distance education means education that uses one or more of the technologies listed in paragraphs (1) through (4) of this definition to deliver instruction to students who are separated from the instructor and to support </a:t>
            </a:r>
            <a:r>
              <a:rPr lang="en-US" sz="1200" b="0" i="1" u="sng" kern="1200" dirty="0">
                <a:solidFill>
                  <a:schemeClr val="tx1"/>
                </a:solidFill>
                <a:effectLst/>
                <a:latin typeface="+mn-lt"/>
                <a:ea typeface="+mn-ea"/>
                <a:cs typeface="+mn-cs"/>
              </a:rPr>
              <a:t>regular and substantive interaction</a:t>
            </a:r>
            <a:r>
              <a:rPr lang="en-US" sz="1200" b="0" i="1" kern="1200" dirty="0">
                <a:solidFill>
                  <a:schemeClr val="tx1"/>
                </a:solidFill>
                <a:effectLst/>
                <a:latin typeface="+mn-lt"/>
                <a:ea typeface="+mn-ea"/>
                <a:cs typeface="+mn-cs"/>
              </a:rPr>
              <a:t> between the students and the instructor, either synchronously or asynchronously…”</a:t>
            </a:r>
            <a:endParaRPr lang="en-US" dirty="0"/>
          </a:p>
        </p:txBody>
      </p:sp>
      <p:sp>
        <p:nvSpPr>
          <p:cNvPr id="4" name="Slide Number Placeholder 3"/>
          <p:cNvSpPr>
            <a:spLocks noGrp="1"/>
          </p:cNvSpPr>
          <p:nvPr>
            <p:ph type="sldNum" sz="quarter" idx="10"/>
          </p:nvPr>
        </p:nvSpPr>
        <p:spPr/>
        <p:txBody>
          <a:bodyPr/>
          <a:lstStyle/>
          <a:p>
            <a:fld id="{7A4AA550-891B-4B12-983E-1BB77474ECCD}" type="slidenum">
              <a:rPr lang="en-US" smtClean="0"/>
              <a:t>2</a:t>
            </a:fld>
            <a:endParaRPr lang="en-US"/>
          </a:p>
        </p:txBody>
      </p:sp>
    </p:spTree>
    <p:extLst>
      <p:ext uri="{BB962C8B-B14F-4D97-AF65-F5344CB8AC3E}">
        <p14:creationId xmlns:p14="http://schemas.microsoft.com/office/powerpoint/2010/main" val="10784601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hlinkClick r:id="rId3"/>
              </a:rPr>
              <a:t>http://extranet.cccco.edu/Portals/1/Legal/Regs/RegArchive/Distance%20Education.pdf</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New language effective now:</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(a) Any portion of a course conducted through distance education includes regular effective contact between instructor and students, </a:t>
            </a:r>
            <a:r>
              <a:rPr lang="en-US" u="sng" dirty="0">
                <a:solidFill>
                  <a:srgbClr val="C00000"/>
                </a:solidFill>
              </a:rPr>
              <a:t>and among students</a:t>
            </a:r>
            <a:r>
              <a:rPr lang="en-US" dirty="0"/>
              <a:t>, either synchronously or asynchronously, through group or individual meetings, orientation and review sessions, supplemental seminar or study sessions, field trips, library workshops, telephone contact, voice mail, e-mail, or other activities. Regular effective contact is an academic and professional matter pursuant to sections 53200 et seq. </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ACCJC Draft white paper Recommends enrollment</a:t>
            </a:r>
            <a:r>
              <a:rPr lang="en-US" baseline="0" dirty="0"/>
              <a:t> into live and archived courses as a TA roll to be able to see the interactions. But even that role cannot see email exchange between student and teacher.</a:t>
            </a:r>
            <a:endParaRPr lang="en-US" dirty="0"/>
          </a:p>
          <a:p>
            <a:endParaRPr lang="en-US" dirty="0"/>
          </a:p>
        </p:txBody>
      </p:sp>
      <p:sp>
        <p:nvSpPr>
          <p:cNvPr id="4" name="Slide Number Placeholder 3"/>
          <p:cNvSpPr>
            <a:spLocks noGrp="1"/>
          </p:cNvSpPr>
          <p:nvPr>
            <p:ph type="sldNum" sz="quarter" idx="10"/>
          </p:nvPr>
        </p:nvSpPr>
        <p:spPr/>
        <p:txBody>
          <a:bodyPr/>
          <a:lstStyle/>
          <a:p>
            <a:fld id="{7A4AA550-891B-4B12-983E-1BB77474ECCD}" type="slidenum">
              <a:rPr lang="en-US" smtClean="0"/>
              <a:t>3</a:t>
            </a:fld>
            <a:endParaRPr lang="en-US"/>
          </a:p>
        </p:txBody>
      </p:sp>
    </p:spTree>
    <p:extLst>
      <p:ext uri="{BB962C8B-B14F-4D97-AF65-F5344CB8AC3E}">
        <p14:creationId xmlns:p14="http://schemas.microsoft.com/office/powerpoint/2010/main" val="17170435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We have created policies and processes as recommended or</a:t>
            </a:r>
            <a:r>
              <a:rPr lang="en-US" sz="1200" b="0" i="0" kern="1200" baseline="0" dirty="0">
                <a:solidFill>
                  <a:schemeClr val="tx1"/>
                </a:solidFill>
                <a:effectLst/>
                <a:latin typeface="+mn-lt"/>
                <a:ea typeface="+mn-ea"/>
                <a:cs typeface="+mn-cs"/>
              </a:rPr>
              <a:t> mandated by governing agencies and ASCCC and they are in place. In fact the Accreditation Team did give us a shout out for that.</a:t>
            </a:r>
          </a:p>
          <a:p>
            <a:endParaRPr lang="en-US" sz="1200" b="0" i="0" kern="1200" baseline="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ASCCC: Resolution 2015</a:t>
            </a:r>
            <a:r>
              <a:rPr lang="en-US" sz="1200" b="0" i="0" kern="1200" baseline="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Whereas, Title 5 §55204 states that “regular effective contact is an academic and professional matter pursuant to §§53200 et seq.” and therefore the development of local policies regarding regular, effective, and substantive contact is an academic and professional matter that requires the expertise of faculty and therefore must be established by faculty through collegial consultation with local senates rather than by administration or outside forces;</a:t>
            </a:r>
          </a:p>
          <a:p>
            <a:endParaRPr lang="en-US" sz="1200" b="0" i="0" kern="1200" dirty="0">
              <a:solidFill>
                <a:schemeClr val="tx1"/>
              </a:solidFill>
              <a:effectLst/>
              <a:latin typeface="+mn-lt"/>
              <a:ea typeface="+mn-ea"/>
              <a:cs typeface="+mn-cs"/>
            </a:endParaRPr>
          </a:p>
          <a:p>
            <a:r>
              <a:rPr lang="en-US" dirty="0"/>
              <a:t>Gavilan Joint Community College District, consistent with Strategic, Educational and Facility Master Plans, supports and incorporates Distance Learning into programs and services for students. The President of the College, in consultation with the Academic Senate, will ensure that Distance Learning is utilized in a manner that maintains academic integrity and accountability for student outcomes. Courses, resources and materials will be designed and delivered in such a way that communication and course taking opportunities are accessible to students with or without disabilities. </a:t>
            </a:r>
          </a:p>
          <a:p>
            <a:endParaRPr lang="en-US" dirty="0"/>
          </a:p>
          <a:p>
            <a:r>
              <a:rPr lang="en-US" dirty="0"/>
              <a:t>Courses and services provided in a Distance Learning format shall be held to the same standards of quality and accountability as other courses, programs, and services including but not limited to: Academic rigor Curriculum approval processes Evaluation of programs and staff Effective and efficient use of resources Regular and effective contact between staff and student </a:t>
            </a:r>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7A4AA550-891B-4B12-983E-1BB77474ECCD}" type="slidenum">
              <a:rPr lang="en-US" smtClean="0"/>
              <a:t>4</a:t>
            </a:fld>
            <a:endParaRPr lang="en-US"/>
          </a:p>
        </p:txBody>
      </p:sp>
    </p:spTree>
    <p:extLst>
      <p:ext uri="{BB962C8B-B14F-4D97-AF65-F5344CB8AC3E}">
        <p14:creationId xmlns:p14="http://schemas.microsoft.com/office/powerpoint/2010/main" val="15943968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"Regular Effective Contact (Title V)" and "Regular Substantive Interaction ACCJC" essentially</a:t>
            </a:r>
            <a:r>
              <a:rPr lang="en-US" sz="1200" b="0" i="0" kern="1200" baseline="0" dirty="0">
                <a:solidFill>
                  <a:schemeClr val="tx1"/>
                </a:solidFill>
                <a:effectLst/>
                <a:latin typeface="+mn-lt"/>
                <a:ea typeface="+mn-ea"/>
                <a:cs typeface="+mn-cs"/>
              </a:rPr>
              <a:t> one and the same </a:t>
            </a:r>
            <a:endParaRPr lang="en-US" sz="1200" b="1" i="1" kern="1200" dirty="0">
              <a:solidFill>
                <a:schemeClr val="tx1"/>
              </a:solidFill>
              <a:effectLst/>
              <a:latin typeface="+mn-lt"/>
              <a:ea typeface="+mn-ea"/>
              <a:cs typeface="+mn-cs"/>
            </a:endParaRPr>
          </a:p>
          <a:p>
            <a:pPr marL="228600" indent="-228600">
              <a:buAutoNum type="arabicParenR"/>
            </a:pPr>
            <a:endParaRPr lang="en-US" sz="1200" b="1" i="1" kern="1200" dirty="0">
              <a:solidFill>
                <a:schemeClr val="tx1"/>
              </a:solidFill>
              <a:effectLst/>
              <a:latin typeface="+mn-lt"/>
              <a:ea typeface="+mn-ea"/>
              <a:cs typeface="+mn-cs"/>
            </a:endParaRPr>
          </a:p>
          <a:p>
            <a:pPr marL="228600" indent="-228600">
              <a:buAutoNum type="arabicParenR"/>
            </a:pPr>
            <a:r>
              <a:rPr lang="en-US" sz="1200" b="1" i="1" kern="1200" dirty="0">
                <a:solidFill>
                  <a:schemeClr val="tx1"/>
                </a:solidFill>
                <a:effectLst/>
                <a:latin typeface="+mn-lt"/>
                <a:ea typeface="+mn-ea"/>
                <a:cs typeface="+mn-cs"/>
              </a:rPr>
              <a:t>Interaction must be initiated by the instructor. </a:t>
            </a:r>
            <a:r>
              <a:rPr lang="en-US" sz="1200" b="1" i="1" kern="1200" baseline="0" dirty="0">
                <a:solidFill>
                  <a:schemeClr val="tx1"/>
                </a:solidFill>
                <a:effectLst/>
                <a:latin typeface="+mn-lt"/>
                <a:ea typeface="+mn-ea"/>
                <a:cs typeface="+mn-cs"/>
              </a:rPr>
              <a:t> Student to student</a:t>
            </a:r>
            <a:endParaRPr lang="en-US" sz="1200" b="1" i="1" kern="1200" dirty="0">
              <a:solidFill>
                <a:schemeClr val="tx1"/>
              </a:solidFill>
              <a:effectLst/>
              <a:latin typeface="+mn-lt"/>
              <a:ea typeface="+mn-ea"/>
              <a:cs typeface="+mn-cs"/>
            </a:endParaRPr>
          </a:p>
          <a:p>
            <a:pPr marL="0" indent="0">
              <a:buNone/>
            </a:pPr>
            <a:endParaRPr lang="en-US" sz="1200" b="1" i="1" kern="1200" dirty="0">
              <a:solidFill>
                <a:schemeClr val="tx1"/>
              </a:solidFill>
              <a:effectLst/>
              <a:latin typeface="+mn-lt"/>
              <a:ea typeface="+mn-ea"/>
              <a:cs typeface="+mn-cs"/>
            </a:endParaRPr>
          </a:p>
          <a:p>
            <a:pPr marL="0" indent="0">
              <a:buNone/>
            </a:pPr>
            <a:r>
              <a:rPr lang="en-US" sz="1200" b="1" i="1" kern="1200" dirty="0">
                <a:solidFill>
                  <a:schemeClr val="tx1"/>
                </a:solidFill>
                <a:effectLst/>
                <a:latin typeface="+mn-lt"/>
                <a:ea typeface="+mn-ea"/>
                <a:cs typeface="+mn-cs"/>
              </a:rPr>
              <a:t>2) Interaction must be “regular” and probably somewhat frequent.</a:t>
            </a:r>
          </a:p>
          <a:p>
            <a:r>
              <a:rPr lang="en-US" sz="1200" b="0" i="1" kern="1200" dirty="0">
                <a:solidFill>
                  <a:schemeClr val="tx1"/>
                </a:solidFill>
                <a:effectLst/>
                <a:latin typeface="+mn-lt"/>
                <a:ea typeface="+mn-ea"/>
                <a:cs typeface="+mn-cs"/>
              </a:rPr>
              <a:t>There is no requirement that the institution be able to document academic engagement for each student for every week of instructional time.</a:t>
            </a:r>
          </a:p>
          <a:p>
            <a:r>
              <a:rPr lang="en-US" sz="1200" b="0" i="1" kern="1200" dirty="0">
                <a:solidFill>
                  <a:schemeClr val="tx1"/>
                </a:solidFill>
                <a:effectLst/>
                <a:latin typeface="+mn-lt"/>
                <a:ea typeface="+mn-ea"/>
                <a:cs typeface="+mn-cs"/>
              </a:rPr>
              <a:t>However, institutions must ensure that the instructional materials and faculty support necessary for academic engagement are available to students every week that the institution counts toward its definition of a payment period or an academic year.</a:t>
            </a:r>
          </a:p>
          <a:p>
            <a:pPr marL="0" indent="0">
              <a:buFont typeface="+mj-lt"/>
              <a:buNone/>
            </a:pPr>
            <a:r>
              <a:rPr lang="en-US" sz="1200" b="0" i="1" kern="1200" dirty="0">
                <a:solidFill>
                  <a:schemeClr val="tx1"/>
                </a:solidFill>
                <a:effectLst/>
                <a:latin typeface="+mn-lt"/>
                <a:ea typeface="+mn-ea"/>
                <a:cs typeface="+mn-cs"/>
              </a:rPr>
              <a:t>3)</a:t>
            </a:r>
            <a:r>
              <a:rPr lang="en-US" sz="1200" b="1" i="1" kern="1200" dirty="0">
                <a:solidFill>
                  <a:schemeClr val="tx1"/>
                </a:solidFill>
                <a:effectLst/>
                <a:latin typeface="+mn-lt"/>
                <a:ea typeface="+mn-ea"/>
                <a:cs typeface="+mn-cs"/>
              </a:rPr>
              <a:t> Interaction must be “substantive” – of an academic nature.</a:t>
            </a:r>
          </a:p>
          <a:p>
            <a:pPr marL="171450" indent="-171450">
              <a:buFont typeface="Arial" panose="020B0604020202020204" pitchFamily="34" charset="0"/>
              <a:buChar char="•"/>
            </a:pPr>
            <a:r>
              <a:rPr lang="en-US" sz="1200" b="0" i="1" kern="1200" dirty="0">
                <a:solidFill>
                  <a:schemeClr val="tx1"/>
                </a:solidFill>
                <a:effectLst/>
                <a:latin typeface="+mn-lt"/>
                <a:ea typeface="+mn-ea"/>
                <a:cs typeface="+mn-cs"/>
              </a:rPr>
              <a:t>Participating in regularly scheduled learning sessions (where there is an opportunity for direct interaction between the student and the faculty member);</a:t>
            </a:r>
            <a:endParaRPr lang="en-US" sz="1200" b="0" i="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0" i="1" kern="1200" dirty="0">
                <a:solidFill>
                  <a:schemeClr val="tx1"/>
                </a:solidFill>
                <a:effectLst/>
                <a:latin typeface="+mn-lt"/>
                <a:ea typeface="+mn-ea"/>
                <a:cs typeface="+mn-cs"/>
              </a:rPr>
              <a:t>Submitting an academic assignment;</a:t>
            </a:r>
            <a:endParaRPr lang="en-US" sz="1200" b="0" i="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0" i="1" kern="1200" dirty="0">
                <a:solidFill>
                  <a:schemeClr val="tx1"/>
                </a:solidFill>
                <a:effectLst/>
                <a:latin typeface="+mn-lt"/>
                <a:ea typeface="+mn-ea"/>
                <a:cs typeface="+mn-cs"/>
              </a:rPr>
              <a:t>Taking an exam, an interactive tutorial, or computer-assisted instruction;</a:t>
            </a:r>
            <a:endParaRPr lang="en-US" sz="1200" b="0" i="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0" i="1" kern="1200" dirty="0">
                <a:solidFill>
                  <a:schemeClr val="tx1"/>
                </a:solidFill>
                <a:effectLst/>
                <a:latin typeface="+mn-lt"/>
                <a:ea typeface="+mn-ea"/>
                <a:cs typeface="+mn-cs"/>
              </a:rPr>
              <a:t>Attending a study group that is assigned by the institution;</a:t>
            </a:r>
            <a:endParaRPr lang="en-US" sz="1200" b="0" i="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0" i="1" kern="1200" dirty="0">
                <a:solidFill>
                  <a:schemeClr val="tx1"/>
                </a:solidFill>
                <a:effectLst/>
                <a:latin typeface="+mn-lt"/>
                <a:ea typeface="+mn-ea"/>
                <a:cs typeface="+mn-cs"/>
              </a:rPr>
              <a:t>Participating in an online discussion about academic matters;</a:t>
            </a:r>
            <a:endParaRPr lang="en-US" sz="1200" b="0" i="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0" i="1" kern="1200" dirty="0">
                <a:solidFill>
                  <a:schemeClr val="tx1"/>
                </a:solidFill>
                <a:effectLst/>
                <a:latin typeface="+mn-lt"/>
                <a:ea typeface="+mn-ea"/>
                <a:cs typeface="+mn-cs"/>
              </a:rPr>
              <a:t>Consultations with a faculty mentor to discuss academic course content;</a:t>
            </a:r>
          </a:p>
          <a:p>
            <a:endParaRPr lang="en-US" sz="1200" b="0" i="1" kern="1200" dirty="0">
              <a:solidFill>
                <a:schemeClr val="tx1"/>
              </a:solidFill>
              <a:effectLst/>
              <a:latin typeface="+mn-lt"/>
              <a:ea typeface="+mn-ea"/>
              <a:cs typeface="+mn-cs"/>
            </a:endParaRPr>
          </a:p>
          <a:p>
            <a:r>
              <a:rPr lang="en-US" sz="1200" b="1" i="1" kern="1200" dirty="0">
                <a:solidFill>
                  <a:schemeClr val="tx1"/>
                </a:solidFill>
                <a:effectLst/>
                <a:latin typeface="+mn-lt"/>
                <a:ea typeface="+mn-ea"/>
                <a:cs typeface="+mn-cs"/>
              </a:rPr>
              <a:t>4) Interaction must be with an instructor that meets accrediting agency standards. </a:t>
            </a:r>
          </a:p>
          <a:p>
            <a:r>
              <a:rPr lang="en-US" sz="1200" b="0" i="0" kern="1200" dirty="0">
                <a:solidFill>
                  <a:schemeClr val="tx1"/>
                </a:solidFill>
                <a:effectLst/>
                <a:latin typeface="+mn-lt"/>
                <a:ea typeface="+mn-ea"/>
                <a:cs typeface="+mn-cs"/>
              </a:rPr>
              <a:t>(No</a:t>
            </a:r>
            <a:r>
              <a:rPr lang="en-US" sz="1200" b="0" i="0" kern="1200" baseline="0" dirty="0">
                <a:solidFill>
                  <a:schemeClr val="tx1"/>
                </a:solidFill>
                <a:effectLst/>
                <a:latin typeface="+mn-lt"/>
                <a:ea typeface="+mn-ea"/>
                <a:cs typeface="+mn-cs"/>
              </a:rPr>
              <a:t> stand-ins, a TA or someone not fully </a:t>
            </a:r>
            <a:r>
              <a:rPr lang="en-US" sz="1200" b="0" i="0" kern="1200" baseline="0" dirty="0" err="1">
                <a:solidFill>
                  <a:schemeClr val="tx1"/>
                </a:solidFill>
                <a:effectLst/>
                <a:latin typeface="+mn-lt"/>
                <a:ea typeface="+mn-ea"/>
                <a:cs typeface="+mn-cs"/>
              </a:rPr>
              <a:t>credemtialed</a:t>
            </a:r>
            <a:r>
              <a:rPr lang="en-US" sz="1200" b="0" i="0" kern="1200" baseline="0" dirty="0">
                <a:solidFill>
                  <a:schemeClr val="tx1"/>
                </a:solidFill>
                <a:effectLst/>
                <a:latin typeface="+mn-lt"/>
                <a:ea typeface="+mn-ea"/>
                <a:cs typeface="+mn-cs"/>
              </a:rPr>
              <a:t>) </a:t>
            </a:r>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A4AA550-891B-4B12-983E-1BB77474ECCD}" type="slidenum">
              <a:rPr lang="en-US" smtClean="0"/>
              <a:t>5</a:t>
            </a:fld>
            <a:endParaRPr lang="en-US"/>
          </a:p>
        </p:txBody>
      </p:sp>
    </p:spTree>
    <p:extLst>
      <p:ext uri="{BB962C8B-B14F-4D97-AF65-F5344CB8AC3E}">
        <p14:creationId xmlns:p14="http://schemas.microsoft.com/office/powerpoint/2010/main" val="18830682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Initiated Interactions with students to determine that they are accessing and comprehending course</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a:t>• Include means for all types of interaction in the course design. NEW 55204 </a:t>
            </a:r>
            <a:r>
              <a:rPr lang="en-US" dirty="0" err="1"/>
              <a:t>reg</a:t>
            </a:r>
            <a:endParaRPr lang="en-US" dirty="0"/>
          </a:p>
          <a:p>
            <a:r>
              <a:rPr lang="en-US" dirty="0"/>
              <a:t>• Utilize appropriate media for accessibility. </a:t>
            </a:r>
          </a:p>
          <a:p>
            <a:r>
              <a:rPr lang="en-US" dirty="0"/>
              <a:t>• Design daily or weekly assignments and projects that promote collaboration among students. NEW 55204 </a:t>
            </a:r>
            <a:r>
              <a:rPr lang="en-US" dirty="0" err="1"/>
              <a:t>reg</a:t>
            </a:r>
            <a:endParaRPr lang="en-US" dirty="0"/>
          </a:p>
          <a:p>
            <a:r>
              <a:rPr lang="en-US" dirty="0"/>
              <a:t>• Model course netiquette at the beginning of the semester with instructor-guided introductions. </a:t>
            </a:r>
          </a:p>
          <a:p>
            <a:r>
              <a:rPr lang="en-US" dirty="0"/>
              <a:t>• Pose questions in the discussion boards which encourage various types of interaction and critical thinking skills among all course participants. </a:t>
            </a:r>
          </a:p>
          <a:p>
            <a:r>
              <a:rPr lang="en-US" dirty="0"/>
              <a:t>• Monitor content activity to ensure that students participate fully and discussions remain on topic. </a:t>
            </a:r>
          </a:p>
          <a:p>
            <a:r>
              <a:rPr lang="en-US" dirty="0"/>
              <a:t>• Create a specific forum for questions regarding course assignments. </a:t>
            </a:r>
          </a:p>
          <a:p>
            <a:r>
              <a:rPr lang="en-US" dirty="0"/>
              <a:t>• Ask students for feedback about the course on a regular basis and revise content as needed.</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Frequency &amp; Timeliness of Interactions DE Courses are considered the “virtual equivalent” to face-to-face courses. Therefore, the frequency of the contact will be at least the same as would be established in a regular, face-to-face course. </a:t>
            </a:r>
          </a:p>
          <a:p>
            <a:pPr marL="171450" indent="-171450">
              <a:buFont typeface="Arial" panose="020B0604020202020204" pitchFamily="34" charset="0"/>
              <a:buChar char="•"/>
            </a:pPr>
            <a:r>
              <a:rPr lang="en-US" dirty="0"/>
              <a:t>Establish guidelines for frequency of contact that are the same as in the face-to face classroom. </a:t>
            </a:r>
          </a:p>
          <a:p>
            <a:r>
              <a:rPr lang="en-US" dirty="0"/>
              <a:t>• Make known response time for student questions/inquiries and assignment feedback (e.g. 1-2 business days). </a:t>
            </a:r>
          </a:p>
          <a:p>
            <a:r>
              <a:rPr lang="en-US" dirty="0"/>
              <a:t>• Maintain an active daily presence, particularly during the beginning weeks of a course. </a:t>
            </a:r>
          </a:p>
          <a:p>
            <a:pPr marL="171450" indent="-171450">
              <a:buFont typeface="Arial" panose="020B0604020202020204" pitchFamily="34" charset="0"/>
              <a:buChar char="•"/>
            </a:pPr>
            <a:r>
              <a:rPr lang="en-US" dirty="0"/>
              <a:t>Give frequent and substantive feedback throughout the course. </a:t>
            </a:r>
          </a:p>
          <a:p>
            <a:pPr marL="171450" indent="-171450">
              <a:buFont typeface="Arial" panose="020B0604020202020204" pitchFamily="34" charset="0"/>
              <a:buChar char="•"/>
            </a:pPr>
            <a:endParaRPr lang="en-US" dirty="0"/>
          </a:p>
          <a:p>
            <a:pPr marL="0" indent="0">
              <a:buFont typeface="Arial" panose="020B0604020202020204" pitchFamily="34" charset="0"/>
              <a:buNone/>
            </a:pPr>
            <a:r>
              <a:rPr lang="en-US" dirty="0"/>
              <a:t>Expectations for Interactions </a:t>
            </a:r>
          </a:p>
          <a:p>
            <a:pPr marL="0" indent="0">
              <a:buFont typeface="Arial" panose="020B0604020202020204" pitchFamily="34" charset="0"/>
              <a:buNone/>
            </a:pPr>
            <a:r>
              <a:rPr lang="en-US" dirty="0"/>
              <a:t>• Specify &amp; Explain course policy regarding frequency and timeliness of all contact initiated by the instructor in the syllabus</a:t>
            </a:r>
            <a:r>
              <a:rPr lang="en-US" baseline="0" dirty="0"/>
              <a:t> and </a:t>
            </a:r>
            <a:r>
              <a:rPr lang="en-US" dirty="0"/>
              <a:t>student-initiated contact (where to post questions, assignments, etc.) in the syllabus. </a:t>
            </a:r>
          </a:p>
          <a:p>
            <a:pPr marL="0" indent="0">
              <a:buFont typeface="Arial" panose="020B0604020202020204" pitchFamily="34" charset="0"/>
              <a:buNone/>
            </a:pPr>
            <a:r>
              <a:rPr lang="en-US" dirty="0"/>
              <a:t>• Clarify important dates, such as assignment and assessment deadlines not only in the beginning but also throughout the course. </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Absences from Interactions </a:t>
            </a:r>
          </a:p>
          <a:p>
            <a:pPr marL="0" indent="0">
              <a:buFont typeface="Arial" panose="020B0604020202020204" pitchFamily="34" charset="0"/>
              <a:buNone/>
            </a:pPr>
            <a:r>
              <a:rPr lang="en-US" dirty="0"/>
              <a:t>• Inform students immediately of course designee should an illness, family emergency or other unexpected event prevent continuing regular effective contact for a prolonged period of time. </a:t>
            </a:r>
          </a:p>
          <a:p>
            <a:pPr marL="0" indent="0">
              <a:buFont typeface="Arial" panose="020B0604020202020204" pitchFamily="34" charset="0"/>
              <a:buNone/>
            </a:pPr>
            <a:r>
              <a:rPr lang="en-US" dirty="0"/>
              <a:t>• Let students know when instructor-initiated regular effective contact will continue.</a:t>
            </a:r>
          </a:p>
        </p:txBody>
      </p:sp>
      <p:sp>
        <p:nvSpPr>
          <p:cNvPr id="4" name="Slide Number Placeholder 3"/>
          <p:cNvSpPr>
            <a:spLocks noGrp="1"/>
          </p:cNvSpPr>
          <p:nvPr>
            <p:ph type="sldNum" sz="quarter" idx="10"/>
          </p:nvPr>
        </p:nvSpPr>
        <p:spPr/>
        <p:txBody>
          <a:bodyPr/>
          <a:lstStyle/>
          <a:p>
            <a:fld id="{7A4AA550-891B-4B12-983E-1BB77474ECCD}" type="slidenum">
              <a:rPr lang="en-US" smtClean="0"/>
              <a:t>6</a:t>
            </a:fld>
            <a:endParaRPr lang="en-US"/>
          </a:p>
        </p:txBody>
      </p:sp>
    </p:spTree>
    <p:extLst>
      <p:ext uri="{BB962C8B-B14F-4D97-AF65-F5344CB8AC3E}">
        <p14:creationId xmlns:p14="http://schemas.microsoft.com/office/powerpoint/2010/main" val="39416520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Q and A of instructors First! What types</a:t>
            </a:r>
            <a:r>
              <a:rPr lang="en-US" baseline="0" dirty="0"/>
              <a:t> of technology are they using, </a:t>
            </a:r>
            <a:r>
              <a:rPr lang="en-US" b="1" baseline="0" dirty="0"/>
              <a:t>ARC Media</a:t>
            </a:r>
            <a:r>
              <a:rPr lang="en-US" baseline="0" dirty="0"/>
              <a:t>? </a:t>
            </a:r>
            <a:r>
              <a:rPr lang="en-US" b="1" baseline="0" dirty="0"/>
              <a:t>Discussion Boards</a:t>
            </a:r>
            <a:r>
              <a:rPr lang="en-US" baseline="0" dirty="0"/>
              <a:t>, </a:t>
            </a:r>
            <a:r>
              <a:rPr lang="en-US" b="1" baseline="0" dirty="0"/>
              <a:t>Collaborative</a:t>
            </a:r>
            <a:r>
              <a:rPr lang="en-US" baseline="0" dirty="0"/>
              <a:t> docs, </a:t>
            </a:r>
            <a:r>
              <a:rPr lang="en-US" b="1" baseline="0" dirty="0"/>
              <a:t>group</a:t>
            </a:r>
            <a:r>
              <a:rPr lang="en-US" baseline="0" dirty="0"/>
              <a:t> assignments, </a:t>
            </a:r>
            <a:r>
              <a:rPr lang="en-US" b="1" baseline="0" dirty="0"/>
              <a:t>Cranium Café</a:t>
            </a:r>
            <a:r>
              <a:rPr lang="en-US" baseline="0" dirty="0"/>
              <a:t>, live office hours, </a:t>
            </a:r>
            <a:r>
              <a:rPr lang="en-US" b="1" baseline="0" dirty="0"/>
              <a:t>orientations</a:t>
            </a:r>
            <a:r>
              <a:rPr lang="en-US" baseline="0" dirty="0"/>
              <a:t> live and recorded. Feedback through </a:t>
            </a:r>
            <a:r>
              <a:rPr lang="en-US" b="1" baseline="0" dirty="0"/>
              <a:t>Speed Grader</a:t>
            </a:r>
            <a:r>
              <a:rPr lang="en-US" baseline="0" dirty="0"/>
              <a:t>, grading check-ins through </a:t>
            </a:r>
            <a:r>
              <a:rPr lang="en-US" b="1" baseline="0" dirty="0"/>
              <a:t>grades</a:t>
            </a:r>
            <a:endParaRPr lang="en-US" b="1"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Type of Contact: Regarding the type of contact that will exist in all Gavilan College DE courses, instructors will, at a minimum, use the following resources to initiate contact with students: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a:t> • (“Questions for the instructor” forums are good but should be used in conjunction with other forums.)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Offer</a:t>
            </a:r>
            <a:r>
              <a:rPr lang="en-US" baseline="0" dirty="0"/>
              <a:t> live orientations that can also be recorded</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 General email </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a:t>• Weekly announcements in the Course Management System </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a:t>• Timely feedback for student work. </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a:t>• Instructor prepared e-lectures or introductions in the form of e-lectures to any publisher created materials (written, recorded, broadcast, etc.) that, combined with other course materials, creates the “virtual equivalent” of the face-to-face class.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Suggestions: Instructors should also choose to use other forms of communication, as mentioned in section 55204 of Title 5. (“…through group or individual meetings, orientation and review sessions, supplemental seminar or study sessions, field trips, library workshops, telephone contact, correspondence, voice mail. e-mail, or other activities.”) and/or </a:t>
            </a:r>
            <a:r>
              <a:rPr lang="en-US" dirty="0" err="1"/>
              <a:t>CCCConfer</a:t>
            </a:r>
            <a:r>
              <a:rPr lang="en-US" dirty="0"/>
              <a:t>, video conference, pod cast, or other synchronous technologies may also be included. </a:t>
            </a:r>
            <a:r>
              <a:rPr lang="en-US" dirty="0" err="1"/>
              <a:t>CCCConfer</a:t>
            </a:r>
            <a:r>
              <a:rPr lang="en-US" dirty="0"/>
              <a:t> is a web conferencing tool that is free to the California Community College System. http://www.cccconfer.org It is suggested that Instructors should have a threaded discussion that is set aside for general questions about the course and may wish to have weekly or other timely, question and answer sessions available to students. This may also be accomplished through virtual office hours. </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Arc Media!</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a:t>How many of you use the speed grader and offer feedback on assignments to your students?</a:t>
            </a:r>
            <a:r>
              <a:rPr lang="en-US" baseline="0" dirty="0"/>
              <a:t> How many of you reach out to your students if they have not turned in a few assignments?  How many of you use announcements? </a:t>
            </a:r>
          </a:p>
          <a:p>
            <a:endParaRPr lang="en-US" dirty="0"/>
          </a:p>
          <a:p>
            <a:r>
              <a:rPr lang="en-US" dirty="0"/>
              <a:t>Cranium</a:t>
            </a:r>
            <a:r>
              <a:rPr lang="en-US" baseline="0" dirty="0"/>
              <a:t> Cafe</a:t>
            </a:r>
            <a:endParaRPr lang="en-US" dirty="0"/>
          </a:p>
        </p:txBody>
      </p:sp>
      <p:sp>
        <p:nvSpPr>
          <p:cNvPr id="4" name="Slide Number Placeholder 3"/>
          <p:cNvSpPr>
            <a:spLocks noGrp="1"/>
          </p:cNvSpPr>
          <p:nvPr>
            <p:ph type="sldNum" sz="quarter" idx="10"/>
          </p:nvPr>
        </p:nvSpPr>
        <p:spPr/>
        <p:txBody>
          <a:bodyPr/>
          <a:lstStyle/>
          <a:p>
            <a:fld id="{7A4AA550-891B-4B12-983E-1BB77474ECCD}" type="slidenum">
              <a:rPr lang="en-US" smtClean="0"/>
              <a:t>7</a:t>
            </a:fld>
            <a:endParaRPr lang="en-US"/>
          </a:p>
        </p:txBody>
      </p:sp>
    </p:spTree>
    <p:extLst>
      <p:ext uri="{BB962C8B-B14F-4D97-AF65-F5344CB8AC3E}">
        <p14:creationId xmlns:p14="http://schemas.microsoft.com/office/powerpoint/2010/main" val="22127796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A4AA550-891B-4B12-983E-1BB77474ECCD}" type="slidenum">
              <a:rPr lang="en-US" smtClean="0"/>
              <a:t>8</a:t>
            </a:fld>
            <a:endParaRPr lang="en-US"/>
          </a:p>
        </p:txBody>
      </p:sp>
    </p:spTree>
    <p:extLst>
      <p:ext uri="{BB962C8B-B14F-4D97-AF65-F5344CB8AC3E}">
        <p14:creationId xmlns:p14="http://schemas.microsoft.com/office/powerpoint/2010/main" val="39571828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A4AA550-891B-4B12-983E-1BB77474ECCD}" type="slidenum">
              <a:rPr lang="en-US" smtClean="0"/>
              <a:t>9</a:t>
            </a:fld>
            <a:endParaRPr lang="en-US"/>
          </a:p>
        </p:txBody>
      </p:sp>
    </p:spTree>
    <p:extLst>
      <p:ext uri="{BB962C8B-B14F-4D97-AF65-F5344CB8AC3E}">
        <p14:creationId xmlns:p14="http://schemas.microsoft.com/office/powerpoint/2010/main" val="28770718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8611F5E-85E7-43D6-A70B-B6F28353AA76}" type="datetimeFigureOut">
              <a:rPr lang="en-US" smtClean="0"/>
              <a:t>8/25/2020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610EA0-4D16-4E75-B7C9-04B8BBE42419}" type="slidenum">
              <a:rPr lang="en-US" smtClean="0"/>
              <a:t>‹#›</a:t>
            </a:fld>
            <a:endParaRPr lang="en-US"/>
          </a:p>
        </p:txBody>
      </p:sp>
    </p:spTree>
    <p:extLst>
      <p:ext uri="{BB962C8B-B14F-4D97-AF65-F5344CB8AC3E}">
        <p14:creationId xmlns:p14="http://schemas.microsoft.com/office/powerpoint/2010/main" val="1597651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8611F5E-85E7-43D6-A70B-B6F28353AA76}" type="datetimeFigureOut">
              <a:rPr lang="en-US" smtClean="0"/>
              <a:t>8/25/2020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610EA0-4D16-4E75-B7C9-04B8BBE42419}" type="slidenum">
              <a:rPr lang="en-US" smtClean="0"/>
              <a:t>‹#›</a:t>
            </a:fld>
            <a:endParaRPr lang="en-US"/>
          </a:p>
        </p:txBody>
      </p:sp>
    </p:spTree>
    <p:extLst>
      <p:ext uri="{BB962C8B-B14F-4D97-AF65-F5344CB8AC3E}">
        <p14:creationId xmlns:p14="http://schemas.microsoft.com/office/powerpoint/2010/main" val="47281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8611F5E-85E7-43D6-A70B-B6F28353AA76}" type="datetimeFigureOut">
              <a:rPr lang="en-US" smtClean="0"/>
              <a:t>8/25/2020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610EA0-4D16-4E75-B7C9-04B8BBE42419}" type="slidenum">
              <a:rPr lang="en-US" smtClean="0"/>
              <a:t>‹#›</a:t>
            </a:fld>
            <a:endParaRPr lang="en-US"/>
          </a:p>
        </p:txBody>
      </p:sp>
    </p:spTree>
    <p:extLst>
      <p:ext uri="{BB962C8B-B14F-4D97-AF65-F5344CB8AC3E}">
        <p14:creationId xmlns:p14="http://schemas.microsoft.com/office/powerpoint/2010/main" val="42558555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8611F5E-85E7-43D6-A70B-B6F28353AA76}" type="datetimeFigureOut">
              <a:rPr lang="en-US" smtClean="0"/>
              <a:t>8/25/2020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610EA0-4D16-4E75-B7C9-04B8BBE42419}" type="slidenum">
              <a:rPr lang="en-US" smtClean="0"/>
              <a:t>‹#›</a:t>
            </a:fld>
            <a:endParaRPr lang="en-US"/>
          </a:p>
        </p:txBody>
      </p:sp>
    </p:spTree>
    <p:extLst>
      <p:ext uri="{BB962C8B-B14F-4D97-AF65-F5344CB8AC3E}">
        <p14:creationId xmlns:p14="http://schemas.microsoft.com/office/powerpoint/2010/main" val="40426998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8611F5E-85E7-43D6-A70B-B6F28353AA76}" type="datetimeFigureOut">
              <a:rPr lang="en-US" smtClean="0"/>
              <a:t>8/25/2020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610EA0-4D16-4E75-B7C9-04B8BBE42419}" type="slidenum">
              <a:rPr lang="en-US" smtClean="0"/>
              <a:t>‹#›</a:t>
            </a:fld>
            <a:endParaRPr lang="en-US"/>
          </a:p>
        </p:txBody>
      </p:sp>
    </p:spTree>
    <p:extLst>
      <p:ext uri="{BB962C8B-B14F-4D97-AF65-F5344CB8AC3E}">
        <p14:creationId xmlns:p14="http://schemas.microsoft.com/office/powerpoint/2010/main" val="11497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8611F5E-85E7-43D6-A70B-B6F28353AA76}" type="datetimeFigureOut">
              <a:rPr lang="en-US" smtClean="0"/>
              <a:t>8/25/2020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610EA0-4D16-4E75-B7C9-04B8BBE42419}" type="slidenum">
              <a:rPr lang="en-US" smtClean="0"/>
              <a:t>‹#›</a:t>
            </a:fld>
            <a:endParaRPr lang="en-US"/>
          </a:p>
        </p:txBody>
      </p:sp>
    </p:spTree>
    <p:extLst>
      <p:ext uri="{BB962C8B-B14F-4D97-AF65-F5344CB8AC3E}">
        <p14:creationId xmlns:p14="http://schemas.microsoft.com/office/powerpoint/2010/main" val="4101604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8611F5E-85E7-43D6-A70B-B6F28353AA76}" type="datetimeFigureOut">
              <a:rPr lang="en-US" smtClean="0"/>
              <a:t>8/25/2020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0610EA0-4D16-4E75-B7C9-04B8BBE42419}" type="slidenum">
              <a:rPr lang="en-US" smtClean="0"/>
              <a:t>‹#›</a:t>
            </a:fld>
            <a:endParaRPr lang="en-US"/>
          </a:p>
        </p:txBody>
      </p:sp>
    </p:spTree>
    <p:extLst>
      <p:ext uri="{BB962C8B-B14F-4D97-AF65-F5344CB8AC3E}">
        <p14:creationId xmlns:p14="http://schemas.microsoft.com/office/powerpoint/2010/main" val="2620137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8611F5E-85E7-43D6-A70B-B6F28353AA76}" type="datetimeFigureOut">
              <a:rPr lang="en-US" smtClean="0"/>
              <a:t>8/25/2020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0610EA0-4D16-4E75-B7C9-04B8BBE42419}" type="slidenum">
              <a:rPr lang="en-US" smtClean="0"/>
              <a:t>‹#›</a:t>
            </a:fld>
            <a:endParaRPr lang="en-US"/>
          </a:p>
        </p:txBody>
      </p:sp>
    </p:spTree>
    <p:extLst>
      <p:ext uri="{BB962C8B-B14F-4D97-AF65-F5344CB8AC3E}">
        <p14:creationId xmlns:p14="http://schemas.microsoft.com/office/powerpoint/2010/main" val="631401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611F5E-85E7-43D6-A70B-B6F28353AA76}" type="datetimeFigureOut">
              <a:rPr lang="en-US" smtClean="0"/>
              <a:t>8/25/2020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0610EA0-4D16-4E75-B7C9-04B8BBE42419}" type="slidenum">
              <a:rPr lang="en-US" smtClean="0"/>
              <a:t>‹#›</a:t>
            </a:fld>
            <a:endParaRPr lang="en-US"/>
          </a:p>
        </p:txBody>
      </p:sp>
    </p:spTree>
    <p:extLst>
      <p:ext uri="{BB962C8B-B14F-4D97-AF65-F5344CB8AC3E}">
        <p14:creationId xmlns:p14="http://schemas.microsoft.com/office/powerpoint/2010/main" val="1345751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8611F5E-85E7-43D6-A70B-B6F28353AA76}" type="datetimeFigureOut">
              <a:rPr lang="en-US" smtClean="0"/>
              <a:t>8/25/2020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610EA0-4D16-4E75-B7C9-04B8BBE42419}" type="slidenum">
              <a:rPr lang="en-US" smtClean="0"/>
              <a:t>‹#›</a:t>
            </a:fld>
            <a:endParaRPr lang="en-US"/>
          </a:p>
        </p:txBody>
      </p:sp>
    </p:spTree>
    <p:extLst>
      <p:ext uri="{BB962C8B-B14F-4D97-AF65-F5344CB8AC3E}">
        <p14:creationId xmlns:p14="http://schemas.microsoft.com/office/powerpoint/2010/main" val="4144439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8611F5E-85E7-43D6-A70B-B6F28353AA76}" type="datetimeFigureOut">
              <a:rPr lang="en-US" smtClean="0"/>
              <a:t>8/25/2020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610EA0-4D16-4E75-B7C9-04B8BBE42419}" type="slidenum">
              <a:rPr lang="en-US" smtClean="0"/>
              <a:t>‹#›</a:t>
            </a:fld>
            <a:endParaRPr lang="en-US"/>
          </a:p>
        </p:txBody>
      </p:sp>
    </p:spTree>
    <p:extLst>
      <p:ext uri="{BB962C8B-B14F-4D97-AF65-F5344CB8AC3E}">
        <p14:creationId xmlns:p14="http://schemas.microsoft.com/office/powerpoint/2010/main" val="1752364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611F5E-85E7-43D6-A70B-B6F28353AA76}" type="datetimeFigureOut">
              <a:rPr lang="en-US" smtClean="0"/>
              <a:t>8/25/2020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610EA0-4D16-4E75-B7C9-04B8BBE42419}" type="slidenum">
              <a:rPr lang="en-US" smtClean="0"/>
              <a:t>‹#›</a:t>
            </a:fld>
            <a:endParaRPr lang="en-US"/>
          </a:p>
        </p:txBody>
      </p:sp>
    </p:spTree>
    <p:extLst>
      <p:ext uri="{BB962C8B-B14F-4D97-AF65-F5344CB8AC3E}">
        <p14:creationId xmlns:p14="http://schemas.microsoft.com/office/powerpoint/2010/main" val="28359447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gavilan.edu/staff/docs/debestpractices.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3600" dirty="0">
                <a:latin typeface="Lucida Sans" panose="020B0602030504020204" pitchFamily="34" charset="0"/>
              </a:rPr>
              <a:t>Regular, Effective and Substantive</a:t>
            </a:r>
            <a:br>
              <a:rPr lang="en-US" dirty="0"/>
            </a:br>
            <a:r>
              <a:rPr lang="en-US" sz="10700" b="1" spc="300" dirty="0">
                <a:latin typeface="Tahoma" panose="020B0604030504040204" pitchFamily="34" charset="0"/>
                <a:ea typeface="Tahoma" panose="020B0604030504040204" pitchFamily="34" charset="0"/>
                <a:cs typeface="Tahoma" panose="020B0604030504040204" pitchFamily="34" charset="0"/>
              </a:rPr>
              <a:t>Contact</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48000" y="5029200"/>
            <a:ext cx="3223260" cy="1386840"/>
          </a:xfrm>
          <a:prstGeom prst="rect">
            <a:avLst/>
          </a:prstGeom>
        </p:spPr>
      </p:pic>
    </p:spTree>
    <p:extLst>
      <p:ext uri="{BB962C8B-B14F-4D97-AF65-F5344CB8AC3E}">
        <p14:creationId xmlns:p14="http://schemas.microsoft.com/office/powerpoint/2010/main" val="1651295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pc="300" dirty="0">
                <a:latin typeface="Tahoma" panose="020B0604030504040204" pitchFamily="34" charset="0"/>
                <a:ea typeface="Tahoma" panose="020B0604030504040204" pitchFamily="34" charset="0"/>
                <a:cs typeface="Tahoma" panose="020B0604030504040204" pitchFamily="34" charset="0"/>
              </a:rPr>
              <a:t>History</a:t>
            </a:r>
          </a:p>
        </p:txBody>
      </p:sp>
      <p:sp>
        <p:nvSpPr>
          <p:cNvPr id="3" name="Content Placeholder 2"/>
          <p:cNvSpPr>
            <a:spLocks noGrp="1"/>
          </p:cNvSpPr>
          <p:nvPr>
            <p:ph idx="1"/>
          </p:nvPr>
        </p:nvSpPr>
        <p:spPr/>
        <p:txBody>
          <a:bodyPr/>
          <a:lstStyle/>
          <a:p>
            <a:r>
              <a:rPr lang="en-US" dirty="0"/>
              <a:t>The origins of “regular and substantive interaction” go back to an expansion of federal financial aid eligibility in 2005</a:t>
            </a:r>
          </a:p>
          <a:p>
            <a:r>
              <a:rPr lang="en-US" dirty="0"/>
              <a:t>When  “telecommunications in courses” became eligible for federal financial aid, the term “regular and substantive interaction” was included in the definition.</a:t>
            </a:r>
          </a:p>
        </p:txBody>
      </p:sp>
    </p:spTree>
    <p:extLst>
      <p:ext uri="{BB962C8B-B14F-4D97-AF65-F5344CB8AC3E}">
        <p14:creationId xmlns:p14="http://schemas.microsoft.com/office/powerpoint/2010/main" val="3089132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Current Regulation</a:t>
            </a:r>
          </a:p>
        </p:txBody>
      </p:sp>
      <p:sp>
        <p:nvSpPr>
          <p:cNvPr id="3" name="Content Placeholder 2"/>
          <p:cNvSpPr>
            <a:spLocks noGrp="1"/>
          </p:cNvSpPr>
          <p:nvPr>
            <p:ph idx="1"/>
          </p:nvPr>
        </p:nvSpPr>
        <p:spPr>
          <a:xfrm>
            <a:off x="457200" y="1143000"/>
            <a:ext cx="8229600" cy="5410200"/>
          </a:xfrm>
        </p:spPr>
        <p:txBody>
          <a:bodyPr>
            <a:normAutofit fontScale="85000" lnSpcReduction="20000"/>
          </a:bodyPr>
          <a:lstStyle/>
          <a:p>
            <a:pPr marL="0" indent="0">
              <a:spcBef>
                <a:spcPts val="0"/>
              </a:spcBef>
              <a:buNone/>
              <a:defRPr/>
            </a:pPr>
            <a:r>
              <a:rPr lang="en-US" dirty="0"/>
              <a:t>New language effective now (March 2019):</a:t>
            </a:r>
          </a:p>
          <a:p>
            <a:pPr marL="0" indent="0">
              <a:spcBef>
                <a:spcPts val="0"/>
              </a:spcBef>
              <a:buNone/>
              <a:defRPr/>
            </a:pPr>
            <a:endParaRPr lang="en-US" dirty="0"/>
          </a:p>
          <a:p>
            <a:pPr>
              <a:spcBef>
                <a:spcPts val="0"/>
              </a:spcBef>
              <a:defRPr/>
            </a:pPr>
            <a:r>
              <a:rPr lang="en-US" dirty="0"/>
              <a:t>Any portion of a course conducted through distance education includes regular effective contact between instructor and students, </a:t>
            </a:r>
            <a:r>
              <a:rPr lang="en-US" u="sng" dirty="0">
                <a:solidFill>
                  <a:srgbClr val="C00000"/>
                </a:solidFill>
              </a:rPr>
              <a:t>and among students</a:t>
            </a:r>
            <a:r>
              <a:rPr lang="en-US" dirty="0"/>
              <a:t>, </a:t>
            </a:r>
          </a:p>
          <a:p>
            <a:pPr>
              <a:spcBef>
                <a:spcPts val="0"/>
              </a:spcBef>
              <a:defRPr/>
            </a:pPr>
            <a:r>
              <a:rPr lang="en-US" dirty="0"/>
              <a:t>either synchronously or asynchronously, </a:t>
            </a:r>
          </a:p>
          <a:p>
            <a:pPr>
              <a:spcBef>
                <a:spcPts val="0"/>
              </a:spcBef>
              <a:defRPr/>
            </a:pPr>
            <a:r>
              <a:rPr lang="en-US" dirty="0"/>
              <a:t>through: </a:t>
            </a:r>
          </a:p>
          <a:p>
            <a:pPr lvl="1">
              <a:spcBef>
                <a:spcPts val="0"/>
              </a:spcBef>
              <a:defRPr/>
            </a:pPr>
            <a:r>
              <a:rPr lang="en-US" dirty="0"/>
              <a:t>group or individual meetings,</a:t>
            </a:r>
          </a:p>
          <a:p>
            <a:pPr lvl="1">
              <a:spcBef>
                <a:spcPts val="0"/>
              </a:spcBef>
              <a:defRPr/>
            </a:pPr>
            <a:r>
              <a:rPr lang="en-US" dirty="0"/>
              <a:t>orientation and review sessions, </a:t>
            </a:r>
          </a:p>
          <a:p>
            <a:pPr lvl="1">
              <a:spcBef>
                <a:spcPts val="0"/>
              </a:spcBef>
              <a:defRPr/>
            </a:pPr>
            <a:r>
              <a:rPr lang="en-US" dirty="0"/>
              <a:t>supplemental seminar or study sessions, </a:t>
            </a:r>
          </a:p>
          <a:p>
            <a:pPr lvl="1">
              <a:spcBef>
                <a:spcPts val="0"/>
              </a:spcBef>
              <a:defRPr/>
            </a:pPr>
            <a:r>
              <a:rPr lang="en-US" dirty="0"/>
              <a:t>field trips, </a:t>
            </a:r>
          </a:p>
          <a:p>
            <a:pPr lvl="1">
              <a:spcBef>
                <a:spcPts val="0"/>
              </a:spcBef>
              <a:defRPr/>
            </a:pPr>
            <a:r>
              <a:rPr lang="en-US" dirty="0"/>
              <a:t>library workshops, </a:t>
            </a:r>
          </a:p>
          <a:p>
            <a:pPr lvl="1">
              <a:spcBef>
                <a:spcPts val="0"/>
              </a:spcBef>
              <a:defRPr/>
            </a:pPr>
            <a:r>
              <a:rPr lang="en-US" dirty="0"/>
              <a:t>telephone contact, voice mail, e-mail, </a:t>
            </a:r>
          </a:p>
          <a:p>
            <a:pPr lvl="1">
              <a:spcBef>
                <a:spcPts val="0"/>
              </a:spcBef>
              <a:defRPr/>
            </a:pPr>
            <a:r>
              <a:rPr lang="en-US" dirty="0"/>
              <a:t>or other activities. </a:t>
            </a:r>
          </a:p>
          <a:p>
            <a:pPr>
              <a:spcBef>
                <a:spcPts val="0"/>
              </a:spcBef>
              <a:defRPr/>
            </a:pPr>
            <a:r>
              <a:rPr lang="en-US" dirty="0"/>
              <a:t>Regular effective contact is an academic and professional matter pursuant to sections 53200 et seq. </a:t>
            </a:r>
          </a:p>
        </p:txBody>
      </p:sp>
    </p:spTree>
    <p:extLst>
      <p:ext uri="{BB962C8B-B14F-4D97-AF65-F5344CB8AC3E}">
        <p14:creationId xmlns:p14="http://schemas.microsoft.com/office/powerpoint/2010/main" val="38894613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College Policies</a:t>
            </a:r>
          </a:p>
        </p:txBody>
      </p:sp>
      <p:sp>
        <p:nvSpPr>
          <p:cNvPr id="3" name="Content Placeholder 2"/>
          <p:cNvSpPr>
            <a:spLocks noGrp="1"/>
          </p:cNvSpPr>
          <p:nvPr>
            <p:ph idx="1"/>
          </p:nvPr>
        </p:nvSpPr>
        <p:spPr/>
        <p:txBody>
          <a:bodyPr>
            <a:normAutofit fontScale="77500" lnSpcReduction="20000"/>
          </a:bodyPr>
          <a:lstStyle/>
          <a:p>
            <a:r>
              <a:rPr lang="en-US" dirty="0"/>
              <a:t>AP/BP 4105</a:t>
            </a:r>
          </a:p>
          <a:p>
            <a:pPr lvl="1"/>
            <a:r>
              <a:rPr lang="en-US" dirty="0"/>
              <a:t>Courses and services provided in a Distance Learning format shall be held to the same standards of quality and accountability as other courses, programs, and services including but not limited to: Academic rigor, Curriculum approval processes, Evaluation of programs and staff, Effective and efficient use of resources , Regular and effective contact between staff and student  and </a:t>
            </a:r>
            <a:r>
              <a:rPr lang="en-US" b="1" i="1" dirty="0">
                <a:solidFill>
                  <a:srgbClr val="C00000"/>
                </a:solidFill>
              </a:rPr>
              <a:t>NOW</a:t>
            </a:r>
            <a:r>
              <a:rPr lang="en-US" dirty="0"/>
              <a:t>: </a:t>
            </a:r>
            <a:r>
              <a:rPr lang="en-US" u="sng" dirty="0"/>
              <a:t>among students </a:t>
            </a:r>
            <a:r>
              <a:rPr lang="en-US" dirty="0"/>
              <a:t>as well.</a:t>
            </a:r>
          </a:p>
          <a:p>
            <a:pPr lvl="1"/>
            <a:endParaRPr lang="en-US" dirty="0"/>
          </a:p>
          <a:p>
            <a:r>
              <a:rPr lang="en-US" dirty="0"/>
              <a:t>Best Practices (</a:t>
            </a:r>
            <a:r>
              <a:rPr lang="en-US" dirty="0">
                <a:hlinkClick r:id="rId3"/>
              </a:rPr>
              <a:t>http://www.gavilan.edu/staff/docs/debestpractices.pdf</a:t>
            </a:r>
            <a:endParaRPr lang="en-US" dirty="0"/>
          </a:p>
          <a:p>
            <a:pPr lvl="1"/>
            <a:r>
              <a:rPr lang="en-US" dirty="0"/>
              <a:t>Policy on page 23</a:t>
            </a:r>
          </a:p>
          <a:p>
            <a:pPr lvl="1"/>
            <a:r>
              <a:rPr lang="en-US" dirty="0"/>
              <a:t>DE Faculty Handbook</a:t>
            </a:r>
          </a:p>
        </p:txBody>
      </p:sp>
    </p:spTree>
    <p:extLst>
      <p:ext uri="{BB962C8B-B14F-4D97-AF65-F5344CB8AC3E}">
        <p14:creationId xmlns:p14="http://schemas.microsoft.com/office/powerpoint/2010/main" val="40242631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What’s It All About </a:t>
            </a:r>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dirty="0"/>
              <a:t>Interaction must be initiated by the instructor</a:t>
            </a:r>
          </a:p>
          <a:p>
            <a:pPr marL="514350" indent="-514350">
              <a:buFont typeface="+mj-lt"/>
              <a:buAutoNum type="arabicPeriod"/>
            </a:pPr>
            <a:r>
              <a:rPr lang="en-US" dirty="0"/>
              <a:t>Interaction must be “regular” and probably somewhat frequent.</a:t>
            </a:r>
          </a:p>
          <a:p>
            <a:pPr marL="514350" indent="-514350">
              <a:buFont typeface="+mj-lt"/>
              <a:buAutoNum type="arabicPeriod"/>
            </a:pPr>
            <a:r>
              <a:rPr lang="en-US" dirty="0"/>
              <a:t>Interaction must be “substantive” – of an academic nature.</a:t>
            </a:r>
          </a:p>
          <a:p>
            <a:pPr marL="514350" indent="-514350">
              <a:buFont typeface="+mj-lt"/>
              <a:buAutoNum type="arabicPeriod"/>
            </a:pPr>
            <a:r>
              <a:rPr lang="en-US" dirty="0"/>
              <a:t>Interaction must be with an instructor that meets accrediting agency standards.</a:t>
            </a:r>
          </a:p>
          <a:p>
            <a:endParaRPr lang="en-US" b="1" i="1" dirty="0"/>
          </a:p>
          <a:p>
            <a:endParaRPr lang="en-US" dirty="0"/>
          </a:p>
        </p:txBody>
      </p:sp>
    </p:spTree>
    <p:extLst>
      <p:ext uri="{BB962C8B-B14F-4D97-AF65-F5344CB8AC3E}">
        <p14:creationId xmlns:p14="http://schemas.microsoft.com/office/powerpoint/2010/main" val="2529173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Course Design</a:t>
            </a:r>
          </a:p>
        </p:txBody>
      </p:sp>
      <p:sp>
        <p:nvSpPr>
          <p:cNvPr id="3" name="Content Placeholder 2"/>
          <p:cNvSpPr>
            <a:spLocks noGrp="1"/>
          </p:cNvSpPr>
          <p:nvPr>
            <p:ph idx="1"/>
          </p:nvPr>
        </p:nvSpPr>
        <p:spPr/>
        <p:txBody>
          <a:bodyPr/>
          <a:lstStyle/>
          <a:p>
            <a:r>
              <a:rPr lang="en-US" dirty="0"/>
              <a:t>Initiated Interactions</a:t>
            </a:r>
          </a:p>
          <a:p>
            <a:r>
              <a:rPr lang="en-US" dirty="0"/>
              <a:t>Frequency &amp; Timeliness of Interactions </a:t>
            </a:r>
          </a:p>
          <a:p>
            <a:r>
              <a:rPr lang="en-US" dirty="0"/>
              <a:t>Expectations for Interactions </a:t>
            </a:r>
          </a:p>
          <a:p>
            <a:r>
              <a:rPr lang="en-US" dirty="0"/>
              <a:t>Absences from Interactions </a:t>
            </a:r>
          </a:p>
          <a:p>
            <a:endParaRPr lang="en-US" dirty="0"/>
          </a:p>
          <a:p>
            <a:endParaRPr lang="en-US" dirty="0"/>
          </a:p>
          <a:p>
            <a:endParaRPr lang="en-US" dirty="0"/>
          </a:p>
        </p:txBody>
      </p:sp>
    </p:spTree>
    <p:extLst>
      <p:ext uri="{BB962C8B-B14F-4D97-AF65-F5344CB8AC3E}">
        <p14:creationId xmlns:p14="http://schemas.microsoft.com/office/powerpoint/2010/main" val="16727937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Types of Contact</a:t>
            </a:r>
          </a:p>
        </p:txBody>
      </p:sp>
      <p:sp>
        <p:nvSpPr>
          <p:cNvPr id="3" name="Content Placeholder 2"/>
          <p:cNvSpPr>
            <a:spLocks noGrp="1"/>
          </p:cNvSpPr>
          <p:nvPr>
            <p:ph idx="1"/>
          </p:nvPr>
        </p:nvSpPr>
        <p:spPr>
          <a:xfrm>
            <a:off x="457200" y="1371600"/>
            <a:ext cx="8229600" cy="5105400"/>
          </a:xfrm>
        </p:spPr>
        <p:txBody>
          <a:bodyPr>
            <a:normAutofit fontScale="92500" lnSpcReduction="20000"/>
          </a:bodyPr>
          <a:lstStyle/>
          <a:p>
            <a:pPr marL="0" indent="0">
              <a:spcBef>
                <a:spcPts val="0"/>
              </a:spcBef>
              <a:buNone/>
              <a:defRPr/>
            </a:pPr>
            <a:r>
              <a:rPr lang="en-US" dirty="0"/>
              <a:t>Instructors will, at a minimum, use the following resources to initiate contact with students:</a:t>
            </a:r>
          </a:p>
          <a:p>
            <a:pPr>
              <a:spcBef>
                <a:spcPts val="0"/>
              </a:spcBef>
              <a:defRPr/>
            </a:pPr>
            <a:r>
              <a:rPr lang="en-US" dirty="0"/>
              <a:t>Threaded discussion forums, with appropriate instructor participation</a:t>
            </a:r>
          </a:p>
          <a:p>
            <a:pPr>
              <a:spcBef>
                <a:spcPts val="0"/>
              </a:spcBef>
              <a:defRPr/>
            </a:pPr>
            <a:r>
              <a:rPr lang="en-US" dirty="0"/>
              <a:t>Offer live orientations that can also be recorded (CC)</a:t>
            </a:r>
          </a:p>
          <a:p>
            <a:pPr>
              <a:spcBef>
                <a:spcPts val="0"/>
              </a:spcBef>
              <a:defRPr/>
            </a:pPr>
            <a:r>
              <a:rPr lang="en-US" dirty="0"/>
              <a:t>General email (Use your Inbox)</a:t>
            </a:r>
          </a:p>
          <a:p>
            <a:pPr>
              <a:spcBef>
                <a:spcPts val="0"/>
              </a:spcBef>
              <a:defRPr/>
            </a:pPr>
            <a:r>
              <a:rPr lang="en-US" dirty="0"/>
              <a:t>Weekly announcements </a:t>
            </a:r>
          </a:p>
          <a:p>
            <a:pPr>
              <a:spcBef>
                <a:spcPts val="0"/>
              </a:spcBef>
              <a:defRPr/>
            </a:pPr>
            <a:r>
              <a:rPr lang="en-US" dirty="0"/>
              <a:t>Timely feedback for student work. (</a:t>
            </a:r>
            <a:r>
              <a:rPr lang="en-US" dirty="0" err="1"/>
              <a:t>Speedgrader</a:t>
            </a:r>
            <a:r>
              <a:rPr lang="en-US" dirty="0"/>
              <a:t>!)</a:t>
            </a:r>
          </a:p>
          <a:p>
            <a:pPr>
              <a:spcBef>
                <a:spcPts val="0"/>
              </a:spcBef>
              <a:defRPr/>
            </a:pPr>
            <a:r>
              <a:rPr lang="en-US" dirty="0"/>
              <a:t>Instructor prepared e-lectures or introductions (written, recorded, broadcast, etc.) combined with other course materials, creates the “virtual equivalent” of the face-to-face class.  ARC Media?</a:t>
            </a:r>
          </a:p>
          <a:p>
            <a:endParaRPr lang="en-US" dirty="0"/>
          </a:p>
        </p:txBody>
      </p:sp>
    </p:spTree>
    <p:extLst>
      <p:ext uri="{BB962C8B-B14F-4D97-AF65-F5344CB8AC3E}">
        <p14:creationId xmlns:p14="http://schemas.microsoft.com/office/powerpoint/2010/main" val="25611931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Training</a:t>
            </a:r>
          </a:p>
        </p:txBody>
      </p:sp>
      <p:sp>
        <p:nvSpPr>
          <p:cNvPr id="3" name="Content Placeholder 2"/>
          <p:cNvSpPr>
            <a:spLocks noGrp="1"/>
          </p:cNvSpPr>
          <p:nvPr>
            <p:ph idx="1"/>
          </p:nvPr>
        </p:nvSpPr>
        <p:spPr>
          <a:xfrm>
            <a:off x="457200" y="1219200"/>
            <a:ext cx="8229600" cy="5334000"/>
          </a:xfrm>
        </p:spPr>
        <p:txBody>
          <a:bodyPr>
            <a:normAutofit/>
          </a:bodyPr>
          <a:lstStyle/>
          <a:p>
            <a:r>
              <a:rPr lang="en-US" dirty="0"/>
              <a:t>What do you want to use </a:t>
            </a:r>
            <a:r>
              <a:rPr lang="en-US" dirty="0" err="1"/>
              <a:t>iLearn</a:t>
            </a:r>
            <a:r>
              <a:rPr lang="en-US" dirty="0"/>
              <a:t> for?</a:t>
            </a:r>
          </a:p>
          <a:p>
            <a:pPr lvl="1"/>
            <a:r>
              <a:rPr lang="en-US" dirty="0"/>
              <a:t>Supplementing your online course (stackable badge-based courses)</a:t>
            </a:r>
          </a:p>
          <a:p>
            <a:pPr lvl="2"/>
            <a:r>
              <a:rPr lang="en-US" dirty="0"/>
              <a:t>Syllabus and notes</a:t>
            </a:r>
          </a:p>
          <a:p>
            <a:pPr lvl="2"/>
            <a:r>
              <a:rPr lang="en-US" dirty="0"/>
              <a:t>Grading and Assignment turn in</a:t>
            </a:r>
          </a:p>
          <a:p>
            <a:pPr lvl="1"/>
            <a:r>
              <a:rPr lang="en-US" dirty="0"/>
              <a:t>Teaching a hybrid course (minimum 36 hours required)</a:t>
            </a:r>
          </a:p>
          <a:p>
            <a:pPr lvl="2"/>
            <a:r>
              <a:rPr lang="en-US" dirty="0"/>
              <a:t>Series 1 (includes stackable badge-based courses)</a:t>
            </a:r>
          </a:p>
          <a:p>
            <a:pPr lvl="1"/>
            <a:r>
              <a:rPr lang="en-US" dirty="0"/>
              <a:t>Teaching an Online Course (minimum 36 hours required)</a:t>
            </a:r>
          </a:p>
          <a:p>
            <a:pPr lvl="2"/>
            <a:r>
              <a:rPr lang="en-US" dirty="0"/>
              <a:t>Series 1 required, Series 2 recommended</a:t>
            </a:r>
          </a:p>
          <a:p>
            <a:pPr lvl="2"/>
            <a:endParaRPr lang="en-US" dirty="0"/>
          </a:p>
          <a:p>
            <a:pPr lvl="1"/>
            <a:endParaRPr lang="en-US" dirty="0"/>
          </a:p>
        </p:txBody>
      </p:sp>
    </p:spTree>
    <p:extLst>
      <p:ext uri="{BB962C8B-B14F-4D97-AF65-F5344CB8AC3E}">
        <p14:creationId xmlns:p14="http://schemas.microsoft.com/office/powerpoint/2010/main" val="39623019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What’s Next?</a:t>
            </a:r>
          </a:p>
        </p:txBody>
      </p:sp>
      <p:sp>
        <p:nvSpPr>
          <p:cNvPr id="3" name="Content Placeholder 2"/>
          <p:cNvSpPr>
            <a:spLocks noGrp="1"/>
          </p:cNvSpPr>
          <p:nvPr>
            <p:ph idx="1"/>
          </p:nvPr>
        </p:nvSpPr>
        <p:spPr/>
        <p:txBody>
          <a:bodyPr/>
          <a:lstStyle/>
          <a:p>
            <a:r>
              <a:rPr lang="en-US" dirty="0"/>
              <a:t>State Academic Senate debating accuracy of review</a:t>
            </a:r>
          </a:p>
          <a:p>
            <a:r>
              <a:rPr lang="en-US" dirty="0"/>
              <a:t>Bottom line, courses need to be highest quality for our students because they do.</a:t>
            </a:r>
          </a:p>
          <a:p>
            <a:pPr lvl="1"/>
            <a:r>
              <a:rPr lang="en-US" dirty="0"/>
              <a:t>Students have more choices w/o physical boundaries or restrictions</a:t>
            </a:r>
          </a:p>
        </p:txBody>
      </p:sp>
    </p:spTree>
    <p:extLst>
      <p:ext uri="{BB962C8B-B14F-4D97-AF65-F5344CB8AC3E}">
        <p14:creationId xmlns:p14="http://schemas.microsoft.com/office/powerpoint/2010/main" val="38204102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04874ff2-83f5-4125-8153-709b67fc7f74">
      <UserInfo>
        <DisplayName/>
        <AccountId xsi:nil="true"/>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2FF731D71CAE7479F179395780E1C49" ma:contentTypeVersion="12" ma:contentTypeDescription="Create a new document." ma:contentTypeScope="" ma:versionID="8452268e8f2ca93417dbf26eb6dc10a1">
  <xsd:schema xmlns:xsd="http://www.w3.org/2001/XMLSchema" xmlns:xs="http://www.w3.org/2001/XMLSchema" xmlns:p="http://schemas.microsoft.com/office/2006/metadata/properties" xmlns:ns2="04874ff2-83f5-4125-8153-709b67fc7f74" xmlns:ns3="dbf839e3-64a1-4d73-9d46-3415d92304a4" targetNamespace="http://schemas.microsoft.com/office/2006/metadata/properties" ma:root="true" ma:fieldsID="b15e1e77990950e30ce9c8f2e0a791f1" ns2:_="" ns3:_="">
    <xsd:import namespace="04874ff2-83f5-4125-8153-709b67fc7f74"/>
    <xsd:import namespace="dbf839e3-64a1-4d73-9d46-3415d92304a4"/>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4874ff2-83f5-4125-8153-709b67fc7f74"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bf839e3-64a1-4d73-9d46-3415d92304a4"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C9F092C-7E73-4357-9DDB-79731CCE3363}">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BAA3F276-AB3E-4C75-A2D3-61C00A3DFB39}">
  <ds:schemaRefs>
    <ds:schemaRef ds:uri="http://schemas.microsoft.com/sharepoint/v3/contenttype/forms"/>
  </ds:schemaRefs>
</ds:datastoreItem>
</file>

<file path=customXml/itemProps3.xml><?xml version="1.0" encoding="utf-8"?>
<ds:datastoreItem xmlns:ds="http://schemas.openxmlformats.org/officeDocument/2006/customXml" ds:itemID="{A86C10DA-1000-4E6E-86C3-DA52176ED6E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4874ff2-83f5-4125-8153-709b67fc7f74"/>
    <ds:schemaRef ds:uri="dbf839e3-64a1-4d73-9d46-3415d92304a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1670</TotalTime>
  <Words>2233</Words>
  <Application>Microsoft Office PowerPoint</Application>
  <PresentationFormat>On-screen Show (4:3)</PresentationFormat>
  <Paragraphs>150</Paragraphs>
  <Slides>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Lucida Sans</vt:lpstr>
      <vt:lpstr>Tahoma</vt:lpstr>
      <vt:lpstr>Office Theme</vt:lpstr>
      <vt:lpstr>Regular, Effective and Substantive Contact</vt:lpstr>
      <vt:lpstr>History</vt:lpstr>
      <vt:lpstr>Current Regulation</vt:lpstr>
      <vt:lpstr>College Policies</vt:lpstr>
      <vt:lpstr>What’s It All About </vt:lpstr>
      <vt:lpstr>Course Design</vt:lpstr>
      <vt:lpstr>Types of Contact</vt:lpstr>
      <vt:lpstr>Training</vt:lpstr>
      <vt:lpstr>What’s Next?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Regular, Effective and Substantive Contact</dc:title>
  <dc:creator>slawrence</dc:creator>
  <cp:lastModifiedBy>Lawrence, Sabrina</cp:lastModifiedBy>
  <cp:revision>15</cp:revision>
  <cp:lastPrinted>2019-03-18T21:05:32Z</cp:lastPrinted>
  <dcterms:created xsi:type="dcterms:W3CDTF">2019-03-17T15:22:03Z</dcterms:created>
  <dcterms:modified xsi:type="dcterms:W3CDTF">2020-08-25T20:26:22Z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0x01010012FF731D71CAE7479F179395780E1C49</vt:lpwstr>
  </property>
  <property fmtid="{D5CDD505-2E9C-101B-9397-08002B2CF9AE}" pid="3" name="Order">
    <vt:r8>9644100</vt:r8>
  </property>
  <property fmtid="{D5CDD505-2E9C-101B-9397-08002B2CF9AE}" pid="4" name="xd_Signature">
    <vt:bool>false</vt:bool>
  </property>
  <property fmtid="{D5CDD505-2E9C-101B-9397-08002B2CF9AE}" pid="5" name="xd_ProgID">
    <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y fmtid="{D5CDD505-2E9C-101B-9397-08002B2CF9AE}" pid="9" name="TemplateUrl">
    <vt:lpwstr/>
  </property>
</Properties>
</file>