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8" r:id="rId4"/>
    <p:sldId id="259" r:id="rId5"/>
    <p:sldId id="260" r:id="rId6"/>
    <p:sldId id="264" r:id="rId7"/>
    <p:sldId id="265" r:id="rId8"/>
    <p:sldId id="266" r:id="rId9"/>
    <p:sldId id="267" r:id="rId10"/>
    <p:sldId id="268" r:id="rId11"/>
    <p:sldId id="270" r:id="rId12"/>
    <p:sldId id="275" r:id="rId13"/>
    <p:sldId id="271" r:id="rId14"/>
    <p:sldId id="269" r:id="rId15"/>
    <p:sldId id="272" r:id="rId16"/>
    <p:sldId id="273" r:id="rId17"/>
    <p:sldId id="274" r:id="rId18"/>
    <p:sldId id="277"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94" autoAdjust="0"/>
  </p:normalViewPr>
  <p:slideViewPr>
    <p:cSldViewPr>
      <p:cViewPr varScale="1">
        <p:scale>
          <a:sx n="94" d="100"/>
          <a:sy n="94" d="100"/>
        </p:scale>
        <p:origin x="-120" y="-1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82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FE7F2-CC72-402F-B46D-93796EC7B6D1}" type="datetimeFigureOut">
              <a:rPr lang="en-US" smtClean="0"/>
              <a:pPr/>
              <a:t>2/13/13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89581-3641-4D99-A91B-C4F54C27031C}" type="slidenum">
              <a:rPr lang="en-US" smtClean="0"/>
              <a:pPr/>
              <a:t>‹#›</a:t>
            </a:fld>
            <a:endParaRPr lang="en-US"/>
          </a:p>
        </p:txBody>
      </p:sp>
    </p:spTree>
    <p:extLst>
      <p:ext uri="{BB962C8B-B14F-4D97-AF65-F5344CB8AC3E}">
        <p14:creationId xmlns:p14="http://schemas.microsoft.com/office/powerpoint/2010/main" val="426219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EFCE0A-F3C7-4F29-BBBE-C9C60EAC6033}" type="datetimeFigureOut">
              <a:rPr lang="en-US" smtClean="0"/>
              <a:pPr/>
              <a:t>2/13/13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84A5CEE-340D-4F77-A744-A05B188401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EFCE0A-F3C7-4F29-BBBE-C9C60EAC6033}" type="datetimeFigureOut">
              <a:rPr lang="en-US" smtClean="0"/>
              <a:pPr/>
              <a:t>2/13/13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4A5CEE-340D-4F77-A744-A05B188401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EFCE0A-F3C7-4F29-BBBE-C9C60EAC6033}" type="datetimeFigureOut">
              <a:rPr lang="en-US" smtClean="0"/>
              <a:pPr/>
              <a:t>2/13/13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4A5CEE-340D-4F77-A744-A05B188401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EFCE0A-F3C7-4F29-BBBE-C9C60EAC6033}" type="datetimeFigureOut">
              <a:rPr lang="en-US" smtClean="0"/>
              <a:pPr/>
              <a:t>2/13/13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4A5CEE-340D-4F77-A744-A05B188401B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EFCE0A-F3C7-4F29-BBBE-C9C60EAC6033}" type="datetimeFigureOut">
              <a:rPr lang="en-US" smtClean="0"/>
              <a:pPr/>
              <a:t>2/13/13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4A5CEE-340D-4F77-A744-A05B188401B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EFCE0A-F3C7-4F29-BBBE-C9C60EAC6033}" type="datetimeFigureOut">
              <a:rPr lang="en-US" smtClean="0"/>
              <a:pPr/>
              <a:t>2/13/13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4A5CEE-340D-4F77-A744-A05B188401B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EFCE0A-F3C7-4F29-BBBE-C9C60EAC6033}" type="datetimeFigureOut">
              <a:rPr lang="en-US" smtClean="0"/>
              <a:pPr/>
              <a:t>2/13/13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84A5CEE-340D-4F77-A744-A05B188401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FEFCE0A-F3C7-4F29-BBBE-C9C60EAC6033}" type="datetimeFigureOut">
              <a:rPr lang="en-US" smtClean="0"/>
              <a:pPr/>
              <a:t>2/13/13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84A5CEE-340D-4F77-A744-A05B188401B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EFCE0A-F3C7-4F29-BBBE-C9C60EAC6033}" type="datetimeFigureOut">
              <a:rPr lang="en-US" smtClean="0"/>
              <a:pPr/>
              <a:t>2/13/13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84A5CEE-340D-4F77-A744-A05B188401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FEFCE0A-F3C7-4F29-BBBE-C9C60EAC6033}" type="datetimeFigureOut">
              <a:rPr lang="en-US" smtClean="0"/>
              <a:pPr/>
              <a:t>2/13/13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4A5CEE-340D-4F77-A744-A05B188401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EFCE0A-F3C7-4F29-BBBE-C9C60EAC6033}" type="datetimeFigureOut">
              <a:rPr lang="en-US" smtClean="0"/>
              <a:pPr/>
              <a:t>2/13/13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84A5CEE-340D-4F77-A744-A05B188401B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EFCE0A-F3C7-4F29-BBBE-C9C60EAC6033}" type="datetimeFigureOut">
              <a:rPr lang="en-US" smtClean="0"/>
              <a:pPr/>
              <a:t>2/13/13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84A5CEE-340D-4F77-A744-A05B188401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0"/>
            <a:ext cx="7772400" cy="2286000"/>
          </a:xfrm>
        </p:spPr>
        <p:txBody>
          <a:bodyPr>
            <a:normAutofit/>
          </a:bodyPr>
          <a:lstStyle/>
          <a:p>
            <a:r>
              <a:rPr lang="en-US" sz="5400" cap="small" dirty="0" smtClean="0"/>
              <a:t>Accreditation</a:t>
            </a:r>
            <a:r>
              <a:rPr lang="en-US" sz="5400" dirty="0" smtClean="0"/>
              <a:t> </a:t>
            </a:r>
            <a:br>
              <a:rPr lang="en-US" sz="5400" dirty="0" smtClean="0"/>
            </a:br>
            <a:r>
              <a:rPr lang="en-US" sz="5400" cap="small" dirty="0" smtClean="0"/>
              <a:t>Forum</a:t>
            </a:r>
            <a:endParaRPr lang="en-US" sz="5400" cap="small"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962400"/>
          </a:xfrm>
        </p:spPr>
        <p:txBody>
          <a:bodyPr/>
          <a:lstStyle/>
          <a:p>
            <a:r>
              <a:rPr lang="en-US" sz="3000" dirty="0" smtClean="0"/>
              <a:t>Be familiar with our mission statement and Principles of Community.</a:t>
            </a:r>
          </a:p>
          <a:p>
            <a:r>
              <a:rPr lang="en-US" sz="3000" dirty="0" smtClean="0"/>
              <a:t>Review the major planning documents.</a:t>
            </a:r>
          </a:p>
          <a:p>
            <a:r>
              <a:rPr lang="en-US" sz="3000" dirty="0" smtClean="0"/>
              <a:t>Spruce up your work area and make sure the most current college information is posted and available.</a:t>
            </a:r>
          </a:p>
          <a:p>
            <a:r>
              <a:rPr lang="en-US" sz="3000" dirty="0" smtClean="0"/>
              <a:t>Don’t hesitate to show your pride for our students and the work you do at Gavilan!</a:t>
            </a:r>
          </a:p>
          <a:p>
            <a:endParaRPr lang="en-US" dirty="0"/>
          </a:p>
        </p:txBody>
      </p:sp>
      <p:sp>
        <p:nvSpPr>
          <p:cNvPr id="2" name="Title 1"/>
          <p:cNvSpPr>
            <a:spLocks noGrp="1"/>
          </p:cNvSpPr>
          <p:nvPr>
            <p:ph type="title"/>
          </p:nvPr>
        </p:nvSpPr>
        <p:spPr/>
        <p:txBody>
          <a:bodyPr/>
          <a:lstStyle/>
          <a:p>
            <a:pPr algn="ctr"/>
            <a:r>
              <a:rPr lang="en-US" dirty="0" smtClean="0"/>
              <a:t>What YOU can do to prepare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914400" y="1676400"/>
            <a:ext cx="3733799" cy="1384995"/>
          </a:xfrm>
          <a:prstGeom prst="rect">
            <a:avLst/>
          </a:prstGeom>
          <a:noFill/>
        </p:spPr>
        <p:txBody>
          <a:bodyPr wrap="square" rtlCol="0">
            <a:spAutoFit/>
          </a:bodyPr>
          <a:lstStyle/>
          <a:p>
            <a:r>
              <a:rPr lang="en-US" sz="2400" b="1" dirty="0" smtClean="0"/>
              <a:t>Francisco C. Rodriguez, Team Leader</a:t>
            </a:r>
          </a:p>
          <a:p>
            <a:r>
              <a:rPr lang="en-US" b="1" dirty="0" smtClean="0"/>
              <a:t>Superintendent / President</a:t>
            </a:r>
          </a:p>
          <a:p>
            <a:r>
              <a:rPr lang="en-US" b="1" dirty="0" smtClean="0"/>
              <a:t>Mira Costa College</a:t>
            </a:r>
            <a:endParaRPr lang="en-US" b="1" dirty="0"/>
          </a:p>
        </p:txBody>
      </p:sp>
      <p:pic>
        <p:nvPicPr>
          <p:cNvPr id="2" name="Picture 1" descr="Rodriguez_Francisco_Chair_picture_resized.jpg"/>
          <p:cNvPicPr>
            <a:picLocks noChangeAspect="1"/>
          </p:cNvPicPr>
          <p:nvPr/>
        </p:nvPicPr>
        <p:blipFill rotWithShape="1">
          <a:blip r:embed="rId2" cstate="print">
            <a:extLst>
              <a:ext uri="{28A0092B-C50C-407E-A947-70E740481C1C}">
                <a14:useLocalDpi xmlns:a14="http://schemas.microsoft.com/office/drawing/2010/main" val="0"/>
              </a:ext>
            </a:extLst>
          </a:blip>
          <a:srcRect l="8649" t="4738" b="11623"/>
          <a:stretch/>
        </p:blipFill>
        <p:spPr>
          <a:xfrm>
            <a:off x="4964544" y="1512454"/>
            <a:ext cx="3341255" cy="4606637"/>
          </a:xfrm>
          <a:prstGeom prst="rect">
            <a:avLst/>
          </a:prstGeom>
        </p:spPr>
      </p:pic>
    </p:spTree>
    <p:extLst>
      <p:ext uri="{BB962C8B-B14F-4D97-AF65-F5344CB8AC3E}">
        <p14:creationId xmlns:p14="http://schemas.microsoft.com/office/powerpoint/2010/main" val="59332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914400" y="1676400"/>
            <a:ext cx="3657599" cy="1384995"/>
          </a:xfrm>
          <a:prstGeom prst="rect">
            <a:avLst/>
          </a:prstGeom>
          <a:noFill/>
        </p:spPr>
        <p:txBody>
          <a:bodyPr wrap="square" rtlCol="0">
            <a:spAutoFit/>
          </a:bodyPr>
          <a:lstStyle/>
          <a:p>
            <a:r>
              <a:rPr lang="en-US" sz="2400" b="1" dirty="0" smtClean="0"/>
              <a:t>Richard Robertson, </a:t>
            </a:r>
            <a:br>
              <a:rPr lang="en-US" sz="2400" b="1" dirty="0" smtClean="0"/>
            </a:br>
            <a:r>
              <a:rPr lang="en-US" sz="2400" b="1" dirty="0" smtClean="0"/>
              <a:t>Team Assistant</a:t>
            </a:r>
          </a:p>
          <a:p>
            <a:r>
              <a:rPr lang="en-US" dirty="0" smtClean="0"/>
              <a:t>Vice President of Student Services</a:t>
            </a:r>
          </a:p>
          <a:p>
            <a:r>
              <a:rPr lang="en-US" b="1" dirty="0" err="1" smtClean="0"/>
              <a:t>MiraCosta</a:t>
            </a:r>
            <a:r>
              <a:rPr lang="en-US" b="1" dirty="0" smtClean="0"/>
              <a:t> College</a:t>
            </a:r>
            <a:endParaRPr lang="en-US" b="1" dirty="0"/>
          </a:p>
        </p:txBody>
      </p:sp>
      <p:pic>
        <p:nvPicPr>
          <p:cNvPr id="4" name="Picture 3" descr="Dick's New Picture.JPG"/>
          <p:cNvPicPr>
            <a:picLocks noChangeAspect="1"/>
          </p:cNvPicPr>
          <p:nvPr/>
        </p:nvPicPr>
        <p:blipFill rotWithShape="1">
          <a:blip r:embed="rId2" cstate="print">
            <a:extLst>
              <a:ext uri="{28A0092B-C50C-407E-A947-70E740481C1C}">
                <a14:useLocalDpi xmlns:a14="http://schemas.microsoft.com/office/drawing/2010/main" val="0"/>
              </a:ext>
            </a:extLst>
          </a:blip>
          <a:srcRect l="6717" t="9258" b="6648"/>
          <a:stretch/>
        </p:blipFill>
        <p:spPr>
          <a:xfrm>
            <a:off x="4953000" y="1600200"/>
            <a:ext cx="3399185" cy="4613749"/>
          </a:xfrm>
          <a:prstGeom prst="rect">
            <a:avLst/>
          </a:prstGeom>
        </p:spPr>
      </p:pic>
    </p:spTree>
    <p:extLst>
      <p:ext uri="{BB962C8B-B14F-4D97-AF65-F5344CB8AC3E}">
        <p14:creationId xmlns:p14="http://schemas.microsoft.com/office/powerpoint/2010/main" val="158312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914400" y="1676400"/>
            <a:ext cx="3428999" cy="1015663"/>
          </a:xfrm>
          <a:prstGeom prst="rect">
            <a:avLst/>
          </a:prstGeom>
          <a:noFill/>
        </p:spPr>
        <p:txBody>
          <a:bodyPr wrap="square" rtlCol="0">
            <a:spAutoFit/>
          </a:bodyPr>
          <a:lstStyle/>
          <a:p>
            <a:r>
              <a:rPr lang="en-US" sz="2400" b="1" dirty="0" smtClean="0"/>
              <a:t>Margaret </a:t>
            </a:r>
            <a:r>
              <a:rPr lang="en-US" sz="2400" b="1" dirty="0" err="1" smtClean="0"/>
              <a:t>Tillery</a:t>
            </a:r>
            <a:endParaRPr lang="en-US" sz="2400" b="1" dirty="0" smtClean="0"/>
          </a:p>
          <a:p>
            <a:r>
              <a:rPr lang="en-US" b="1" dirty="0" smtClean="0"/>
              <a:t>Learning Disabilities Specialist</a:t>
            </a:r>
          </a:p>
          <a:p>
            <a:r>
              <a:rPr lang="en-US" b="1" dirty="0" smtClean="0"/>
              <a:t>Allan Hancock College</a:t>
            </a:r>
            <a:endParaRPr lang="en-US" b="1" dirty="0"/>
          </a:p>
        </p:txBody>
      </p:sp>
      <p:pic>
        <p:nvPicPr>
          <p:cNvPr id="4" name="Picture 3" descr="Tillery_Margart_pi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447800"/>
            <a:ext cx="3429000" cy="4572000"/>
          </a:xfrm>
          <a:prstGeom prst="rect">
            <a:avLst/>
          </a:prstGeom>
        </p:spPr>
      </p:pic>
    </p:spTree>
    <p:extLst>
      <p:ext uri="{BB962C8B-B14F-4D97-AF65-F5344CB8AC3E}">
        <p14:creationId xmlns:p14="http://schemas.microsoft.com/office/powerpoint/2010/main" val="296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ley_Michael_pictur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3307" t="13336" r="22968" b="13336"/>
          <a:stretch/>
        </p:blipFill>
        <p:spPr>
          <a:xfrm>
            <a:off x="4495800" y="1524000"/>
            <a:ext cx="3573049" cy="3657600"/>
          </a:xfrm>
        </p:spPr>
      </p:pic>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914400" y="1676400"/>
            <a:ext cx="3505200" cy="1015663"/>
          </a:xfrm>
          <a:prstGeom prst="rect">
            <a:avLst/>
          </a:prstGeom>
          <a:noFill/>
        </p:spPr>
        <p:txBody>
          <a:bodyPr wrap="square" rtlCol="0">
            <a:spAutoFit/>
          </a:bodyPr>
          <a:lstStyle/>
          <a:p>
            <a:r>
              <a:rPr lang="en-US" sz="2400" b="1" dirty="0" smtClean="0"/>
              <a:t>Michael </a:t>
            </a:r>
            <a:r>
              <a:rPr lang="en-US" sz="2400" b="1" dirty="0" err="1" smtClean="0"/>
              <a:t>Carley</a:t>
            </a:r>
            <a:endParaRPr lang="en-US" sz="2400" b="1" dirty="0" smtClean="0"/>
          </a:p>
          <a:p>
            <a:r>
              <a:rPr lang="en-US" b="1" dirty="0" smtClean="0"/>
              <a:t>Director of Institutional Research</a:t>
            </a:r>
          </a:p>
          <a:p>
            <a:r>
              <a:rPr lang="en-US" b="1" dirty="0" smtClean="0"/>
              <a:t>Porterville College</a:t>
            </a:r>
            <a:endParaRPr lang="en-US" b="1" dirty="0"/>
          </a:p>
        </p:txBody>
      </p:sp>
    </p:spTree>
    <p:extLst>
      <p:ext uri="{BB962C8B-B14F-4D97-AF65-F5344CB8AC3E}">
        <p14:creationId xmlns:p14="http://schemas.microsoft.com/office/powerpoint/2010/main" val="132019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914400" y="1676400"/>
            <a:ext cx="3962400" cy="1569660"/>
          </a:xfrm>
          <a:prstGeom prst="rect">
            <a:avLst/>
          </a:prstGeom>
          <a:noFill/>
        </p:spPr>
        <p:txBody>
          <a:bodyPr wrap="square" rtlCol="0">
            <a:spAutoFit/>
          </a:bodyPr>
          <a:lstStyle/>
          <a:p>
            <a:r>
              <a:rPr lang="en-US" sz="2400" b="1" dirty="0" smtClean="0"/>
              <a:t>Toni </a:t>
            </a:r>
            <a:r>
              <a:rPr lang="en-US" sz="2400" b="1" dirty="0" err="1" smtClean="0"/>
              <a:t>Sommer</a:t>
            </a:r>
            <a:endParaRPr lang="en-US" sz="2400" b="1" dirty="0" smtClean="0"/>
          </a:p>
          <a:p>
            <a:r>
              <a:rPr lang="en-US" b="1" dirty="0" smtClean="0"/>
              <a:t>Assistant Superintendent /</a:t>
            </a:r>
            <a:br>
              <a:rPr lang="en-US" b="1" dirty="0" smtClean="0"/>
            </a:br>
            <a:r>
              <a:rPr lang="en-US" b="1" dirty="0" smtClean="0"/>
              <a:t>Vice President Administrative Services</a:t>
            </a:r>
          </a:p>
          <a:p>
            <a:r>
              <a:rPr lang="en-US" b="1" dirty="0" smtClean="0"/>
              <a:t>San Luis Obispo County CCD / </a:t>
            </a:r>
            <a:br>
              <a:rPr lang="en-US" b="1" dirty="0" smtClean="0"/>
            </a:br>
            <a:r>
              <a:rPr lang="en-US" b="1" dirty="0" smtClean="0"/>
              <a:t>Cuesta College</a:t>
            </a:r>
            <a:endParaRPr lang="en-US" b="1" dirty="0"/>
          </a:p>
        </p:txBody>
      </p:sp>
      <p:pic>
        <p:nvPicPr>
          <p:cNvPr id="2" name="Picture 1" descr="Sommer_Toni_picture.JPG"/>
          <p:cNvPicPr>
            <a:picLocks noChangeAspect="1"/>
          </p:cNvPicPr>
          <p:nvPr/>
        </p:nvPicPr>
        <p:blipFill rotWithShape="1">
          <a:blip r:embed="rId2" cstate="print">
            <a:extLst>
              <a:ext uri="{28A0092B-C50C-407E-A947-70E740481C1C}">
                <a14:useLocalDpi xmlns:a14="http://schemas.microsoft.com/office/drawing/2010/main" val="0"/>
              </a:ext>
            </a:extLst>
          </a:blip>
          <a:srcRect l="3545" r="3545" b="13481"/>
          <a:stretch/>
        </p:blipFill>
        <p:spPr>
          <a:xfrm rot="16200000">
            <a:off x="4135427" y="2112975"/>
            <a:ext cx="4870068" cy="3387319"/>
          </a:xfrm>
          <a:prstGeom prst="rect">
            <a:avLst/>
          </a:prstGeom>
        </p:spPr>
      </p:pic>
    </p:spTree>
    <p:extLst>
      <p:ext uri="{BB962C8B-B14F-4D97-AF65-F5344CB8AC3E}">
        <p14:creationId xmlns:p14="http://schemas.microsoft.com/office/powerpoint/2010/main" val="1642042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914400" y="1676400"/>
            <a:ext cx="3657599" cy="1292662"/>
          </a:xfrm>
          <a:prstGeom prst="rect">
            <a:avLst/>
          </a:prstGeom>
          <a:noFill/>
        </p:spPr>
        <p:txBody>
          <a:bodyPr wrap="square" rtlCol="0">
            <a:spAutoFit/>
          </a:bodyPr>
          <a:lstStyle/>
          <a:p>
            <a:r>
              <a:rPr lang="en-US" sz="2400" b="1" dirty="0" smtClean="0"/>
              <a:t>Linda Rose, </a:t>
            </a:r>
            <a:r>
              <a:rPr lang="en-US" sz="2400" b="1" dirty="0" err="1" smtClean="0"/>
              <a:t>Ed.D</a:t>
            </a:r>
            <a:r>
              <a:rPr lang="en-US" sz="2400" b="1" dirty="0" smtClean="0"/>
              <a:t>.</a:t>
            </a:r>
          </a:p>
          <a:p>
            <a:r>
              <a:rPr lang="en-US" b="1" dirty="0" smtClean="0"/>
              <a:t>Assistant Superintendent /</a:t>
            </a:r>
            <a:br>
              <a:rPr lang="en-US" b="1" dirty="0" smtClean="0"/>
            </a:br>
            <a:r>
              <a:rPr lang="en-US" b="1" dirty="0" smtClean="0"/>
              <a:t>Vice President of Academic Affairs</a:t>
            </a:r>
          </a:p>
          <a:p>
            <a:r>
              <a:rPr lang="en-US" b="1" dirty="0" smtClean="0"/>
              <a:t>Santa Ana College</a:t>
            </a:r>
            <a:endParaRPr lang="en-US" b="1" dirty="0"/>
          </a:p>
        </p:txBody>
      </p:sp>
      <p:pic>
        <p:nvPicPr>
          <p:cNvPr id="4" name="Picture 3" descr="Rose_Linda_pi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00200"/>
            <a:ext cx="2857500" cy="4400550"/>
          </a:xfrm>
          <a:prstGeom prst="rect">
            <a:avLst/>
          </a:prstGeom>
        </p:spPr>
      </p:pic>
    </p:spTree>
    <p:extLst>
      <p:ext uri="{BB962C8B-B14F-4D97-AF65-F5344CB8AC3E}">
        <p14:creationId xmlns:p14="http://schemas.microsoft.com/office/powerpoint/2010/main" val="100255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914400" y="1676400"/>
            <a:ext cx="3657599" cy="1292662"/>
          </a:xfrm>
          <a:prstGeom prst="rect">
            <a:avLst/>
          </a:prstGeom>
          <a:noFill/>
        </p:spPr>
        <p:txBody>
          <a:bodyPr wrap="square" rtlCol="0">
            <a:spAutoFit/>
          </a:bodyPr>
          <a:lstStyle/>
          <a:p>
            <a:r>
              <a:rPr lang="en-US" sz="2400" b="1" dirty="0" smtClean="0"/>
              <a:t>Gary Williams</a:t>
            </a:r>
          </a:p>
          <a:p>
            <a:r>
              <a:rPr lang="en-US" smtClean="0"/>
              <a:t>Professor </a:t>
            </a:r>
            <a:r>
              <a:rPr lang="en-US" dirty="0"/>
              <a:t>and Instructional Assessment </a:t>
            </a:r>
            <a:r>
              <a:rPr lang="en-US" dirty="0" smtClean="0"/>
              <a:t>Specialist</a:t>
            </a:r>
          </a:p>
          <a:p>
            <a:r>
              <a:rPr lang="en-US" b="1" dirty="0" smtClean="0"/>
              <a:t>Crafton Hills College</a:t>
            </a:r>
            <a:endParaRPr lang="en-US" b="1" dirty="0"/>
          </a:p>
        </p:txBody>
      </p:sp>
      <p:pic>
        <p:nvPicPr>
          <p:cNvPr id="2" name="Picture 1" descr="Williams_Gary_pi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752600"/>
            <a:ext cx="3276600" cy="3352800"/>
          </a:xfrm>
          <a:prstGeom prst="rect">
            <a:avLst/>
          </a:prstGeom>
        </p:spPr>
      </p:pic>
    </p:spTree>
    <p:extLst>
      <p:ext uri="{BB962C8B-B14F-4D97-AF65-F5344CB8AC3E}">
        <p14:creationId xmlns:p14="http://schemas.microsoft.com/office/powerpoint/2010/main" val="362805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914400" y="1676400"/>
            <a:ext cx="3657599" cy="1015663"/>
          </a:xfrm>
          <a:prstGeom prst="rect">
            <a:avLst/>
          </a:prstGeom>
          <a:noFill/>
        </p:spPr>
        <p:txBody>
          <a:bodyPr wrap="square" rtlCol="0">
            <a:spAutoFit/>
          </a:bodyPr>
          <a:lstStyle/>
          <a:p>
            <a:r>
              <a:rPr lang="en-US" sz="2400" b="1" dirty="0" smtClean="0"/>
              <a:t>Barbara Perez</a:t>
            </a:r>
          </a:p>
          <a:p>
            <a:r>
              <a:rPr lang="en-US" dirty="0" smtClean="0"/>
              <a:t>Vice President</a:t>
            </a:r>
          </a:p>
          <a:p>
            <a:r>
              <a:rPr lang="en-US" b="1" dirty="0" smtClean="0"/>
              <a:t>El Camino College Compton Center</a:t>
            </a:r>
            <a:endParaRPr lang="en-US" b="1" dirty="0"/>
          </a:p>
        </p:txBody>
      </p:sp>
      <p:pic>
        <p:nvPicPr>
          <p:cNvPr id="4" name="Picture 3" descr="barbara pere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76400"/>
            <a:ext cx="2667000" cy="4016566"/>
          </a:xfrm>
          <a:prstGeom prst="rect">
            <a:avLst/>
          </a:prstGeom>
        </p:spPr>
      </p:pic>
    </p:spTree>
    <p:extLst>
      <p:ext uri="{BB962C8B-B14F-4D97-AF65-F5344CB8AC3E}">
        <p14:creationId xmlns:p14="http://schemas.microsoft.com/office/powerpoint/2010/main" val="327245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685800" y="1676400"/>
            <a:ext cx="4419600" cy="1015663"/>
          </a:xfrm>
          <a:prstGeom prst="rect">
            <a:avLst/>
          </a:prstGeom>
          <a:noFill/>
        </p:spPr>
        <p:txBody>
          <a:bodyPr wrap="square" rtlCol="0">
            <a:spAutoFit/>
          </a:bodyPr>
          <a:lstStyle/>
          <a:p>
            <a:r>
              <a:rPr lang="en-US" sz="2400" b="1" dirty="0" smtClean="0"/>
              <a:t>Kerry Compton</a:t>
            </a:r>
          </a:p>
          <a:p>
            <a:r>
              <a:rPr lang="en-US" dirty="0"/>
              <a:t>Vice-President, Student Services, </a:t>
            </a:r>
            <a:r>
              <a:rPr lang="en-US" dirty="0" smtClean="0"/>
              <a:t>(ret.2012</a:t>
            </a:r>
            <a:r>
              <a:rPr lang="en-US" dirty="0"/>
              <a:t>)</a:t>
            </a:r>
          </a:p>
          <a:p>
            <a:r>
              <a:rPr lang="en-US" b="1" dirty="0" smtClean="0"/>
              <a:t>College of Alameda</a:t>
            </a:r>
            <a:endParaRPr lang="en-US"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2984308"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26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581400"/>
          </a:xfrm>
        </p:spPr>
        <p:txBody>
          <a:bodyPr>
            <a:normAutofit fontScale="92500"/>
          </a:bodyPr>
          <a:lstStyle/>
          <a:p>
            <a:r>
              <a:rPr lang="en-US" sz="3200" dirty="0" smtClean="0"/>
              <a:t>What is Regional Accreditation?</a:t>
            </a:r>
          </a:p>
          <a:p>
            <a:pPr>
              <a:buNone/>
            </a:pPr>
            <a:endParaRPr lang="en-US" sz="2600" dirty="0" smtClean="0"/>
          </a:p>
          <a:p>
            <a:r>
              <a:rPr lang="en-US" sz="3200" dirty="0" smtClean="0"/>
              <a:t>What authority do regional </a:t>
            </a:r>
            <a:r>
              <a:rPr lang="en-US" sz="3200" dirty="0" err="1" smtClean="0"/>
              <a:t>accreditors</a:t>
            </a:r>
            <a:r>
              <a:rPr lang="en-US" sz="3200" dirty="0" smtClean="0"/>
              <a:t> like ACCJC have to impose accreditation standards on institutions?</a:t>
            </a:r>
          </a:p>
          <a:p>
            <a:endParaRPr lang="en-US" sz="2600" dirty="0" smtClean="0"/>
          </a:p>
          <a:p>
            <a:r>
              <a:rPr lang="en-US" sz="3200" dirty="0" smtClean="0"/>
              <a:t>What is the purpose of regional accreditation</a:t>
            </a:r>
            <a:r>
              <a:rPr lang="en-US" dirty="0" smtClean="0"/>
              <a:t>?</a:t>
            </a:r>
            <a:endParaRPr lang="en-US" dirty="0"/>
          </a:p>
        </p:txBody>
      </p:sp>
      <p:sp>
        <p:nvSpPr>
          <p:cNvPr id="2" name="Title 1"/>
          <p:cNvSpPr>
            <a:spLocks noGrp="1"/>
          </p:cNvSpPr>
          <p:nvPr>
            <p:ph type="title"/>
          </p:nvPr>
        </p:nvSpPr>
        <p:spPr>
          <a:xfrm>
            <a:off x="457200" y="274638"/>
            <a:ext cx="8229600" cy="1782762"/>
          </a:xfrm>
        </p:spPr>
        <p:txBody>
          <a:bodyPr>
            <a:noAutofit/>
          </a:bodyPr>
          <a:lstStyle/>
          <a:p>
            <a:pPr algn="ctr"/>
            <a:r>
              <a:rPr lang="en-US" dirty="0" smtClean="0"/>
              <a:t>Twelve Common Questions and Answers about Regional Accreditation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Meet the Team</a:t>
            </a:r>
            <a:endParaRPr lang="en-US" dirty="0"/>
          </a:p>
        </p:txBody>
      </p:sp>
      <p:sp>
        <p:nvSpPr>
          <p:cNvPr id="6" name="TextBox 5"/>
          <p:cNvSpPr txBox="1"/>
          <p:nvPr/>
        </p:nvSpPr>
        <p:spPr>
          <a:xfrm>
            <a:off x="914400" y="1676400"/>
            <a:ext cx="4114800" cy="1292662"/>
          </a:xfrm>
          <a:prstGeom prst="rect">
            <a:avLst/>
          </a:prstGeom>
          <a:noFill/>
        </p:spPr>
        <p:txBody>
          <a:bodyPr wrap="square" rtlCol="0">
            <a:spAutoFit/>
          </a:bodyPr>
          <a:lstStyle/>
          <a:p>
            <a:r>
              <a:rPr lang="en-US" sz="2400" b="1" dirty="0" smtClean="0"/>
              <a:t>Ramona Kinkaid</a:t>
            </a:r>
          </a:p>
          <a:p>
            <a:r>
              <a:rPr lang="en-US" dirty="0"/>
              <a:t>Director of the University Center and Academic Support </a:t>
            </a:r>
            <a:endParaRPr lang="en-US" dirty="0" smtClean="0"/>
          </a:p>
          <a:p>
            <a:r>
              <a:rPr lang="en-US" dirty="0" err="1"/>
              <a:t>Kaua`i</a:t>
            </a:r>
            <a:r>
              <a:rPr lang="en-US" dirty="0"/>
              <a:t> Community College </a:t>
            </a:r>
            <a:endParaRPr lang="en-US" b="1" dirty="0"/>
          </a:p>
        </p:txBody>
      </p:sp>
      <p:pic>
        <p:nvPicPr>
          <p:cNvPr id="2" name="Picture 1"/>
          <p:cNvPicPr>
            <a:picLocks noChangeAspect="1"/>
          </p:cNvPicPr>
          <p:nvPr/>
        </p:nvPicPr>
        <p:blipFill>
          <a:blip r:embed="rId2"/>
          <a:stretch>
            <a:fillRect/>
          </a:stretch>
        </p:blipFill>
        <p:spPr>
          <a:xfrm>
            <a:off x="5334000" y="1600200"/>
            <a:ext cx="2590800" cy="3600773"/>
          </a:xfrm>
          <a:prstGeom prst="rect">
            <a:avLst/>
          </a:prstGeom>
        </p:spPr>
      </p:pic>
    </p:spTree>
    <p:extLst>
      <p:ext uri="{BB962C8B-B14F-4D97-AF65-F5344CB8AC3E}">
        <p14:creationId xmlns:p14="http://schemas.microsoft.com/office/powerpoint/2010/main" val="424403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3547872"/>
          </a:xfrm>
        </p:spPr>
        <p:txBody>
          <a:bodyPr>
            <a:normAutofit/>
          </a:bodyPr>
          <a:lstStyle/>
          <a:p>
            <a:r>
              <a:rPr lang="en-US" sz="3000" dirty="0" smtClean="0"/>
              <a:t>How is the accreditation review conducted?</a:t>
            </a:r>
          </a:p>
          <a:p>
            <a:endParaRPr lang="en-US" sz="2400" dirty="0"/>
          </a:p>
          <a:p>
            <a:r>
              <a:rPr lang="en-US" sz="3000" dirty="0" smtClean="0"/>
              <a:t>What are the accreditation standards?</a:t>
            </a:r>
          </a:p>
          <a:p>
            <a:endParaRPr lang="en-US" sz="2400" dirty="0"/>
          </a:p>
          <a:p>
            <a:r>
              <a:rPr lang="en-US" sz="3000" dirty="0" smtClean="0"/>
              <a:t>Who are the commissioners?</a:t>
            </a:r>
            <a:endParaRPr lang="en-US" sz="3000" dirty="0"/>
          </a:p>
        </p:txBody>
      </p:sp>
      <p:sp>
        <p:nvSpPr>
          <p:cNvPr id="2" name="Title 1"/>
          <p:cNvSpPr>
            <a:spLocks noGrp="1"/>
          </p:cNvSpPr>
          <p:nvPr>
            <p:ph type="title"/>
          </p:nvPr>
        </p:nvSpPr>
        <p:spPr/>
        <p:txBody>
          <a:bodyPr/>
          <a:lstStyle/>
          <a:p>
            <a:pPr algn="ctr"/>
            <a:r>
              <a:rPr lang="en-US" dirty="0" smtClean="0"/>
              <a:t>Questions and Answers…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3733800"/>
          </a:xfrm>
        </p:spPr>
        <p:txBody>
          <a:bodyPr>
            <a:normAutofit/>
          </a:bodyPr>
          <a:lstStyle/>
          <a:p>
            <a:r>
              <a:rPr lang="en-US" sz="3000" dirty="0" smtClean="0"/>
              <a:t>How are the members of the commission elected?</a:t>
            </a:r>
          </a:p>
          <a:p>
            <a:endParaRPr lang="en-US" sz="2400" dirty="0"/>
          </a:p>
          <a:p>
            <a:r>
              <a:rPr lang="en-US" sz="3000" dirty="0" smtClean="0"/>
              <a:t>Who serves on evaluation teams?</a:t>
            </a:r>
          </a:p>
          <a:p>
            <a:endParaRPr lang="en-US" sz="2400" dirty="0"/>
          </a:p>
          <a:p>
            <a:r>
              <a:rPr lang="en-US" sz="3000" dirty="0" smtClean="0"/>
              <a:t>Are the institutions expected to meet all accreditation standards at all times?</a:t>
            </a:r>
            <a:endParaRPr lang="en-US" sz="3000" dirty="0"/>
          </a:p>
        </p:txBody>
      </p:sp>
      <p:sp>
        <p:nvSpPr>
          <p:cNvPr id="2" name="Title 1"/>
          <p:cNvSpPr>
            <a:spLocks noGrp="1"/>
          </p:cNvSpPr>
          <p:nvPr>
            <p:ph type="title"/>
          </p:nvPr>
        </p:nvSpPr>
        <p:spPr/>
        <p:txBody>
          <a:bodyPr/>
          <a:lstStyle/>
          <a:p>
            <a:pPr algn="ctr"/>
            <a:r>
              <a:rPr lang="en-US" dirty="0" smtClean="0"/>
              <a:t>Questions and Answers…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000" dirty="0" smtClean="0"/>
              <a:t>Does the commission’s process help institutions improve?</a:t>
            </a:r>
          </a:p>
          <a:p>
            <a:endParaRPr lang="en-US" sz="2400" dirty="0"/>
          </a:p>
          <a:p>
            <a:r>
              <a:rPr lang="en-US" sz="3000" dirty="0" smtClean="0"/>
              <a:t>If found out of compliance, how long does the institution have to correct that situation?</a:t>
            </a:r>
          </a:p>
          <a:p>
            <a:endParaRPr lang="en-US" sz="2400" dirty="0"/>
          </a:p>
          <a:p>
            <a:r>
              <a:rPr lang="en-US" sz="3000" dirty="0" smtClean="0"/>
              <a:t>How does the commission ensure that its decisions are fair and unbiased?</a:t>
            </a:r>
            <a:endParaRPr lang="en-US" sz="3000" dirty="0"/>
          </a:p>
        </p:txBody>
      </p:sp>
      <p:sp>
        <p:nvSpPr>
          <p:cNvPr id="2" name="Title 1"/>
          <p:cNvSpPr>
            <a:spLocks noGrp="1"/>
          </p:cNvSpPr>
          <p:nvPr>
            <p:ph type="title"/>
          </p:nvPr>
        </p:nvSpPr>
        <p:spPr/>
        <p:txBody>
          <a:bodyPr>
            <a:normAutofit/>
          </a:bodyPr>
          <a:lstStyle/>
          <a:p>
            <a:pPr algn="ctr"/>
            <a:r>
              <a:rPr lang="en-US" dirty="0" smtClean="0"/>
              <a:t>Questions and Answers…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000" dirty="0" smtClean="0"/>
              <a:t>Standard I	Institutional Mission and 				Effectiveness</a:t>
            </a:r>
          </a:p>
          <a:p>
            <a:pPr>
              <a:buNone/>
            </a:pPr>
            <a:endParaRPr lang="en-US" sz="1400" dirty="0" smtClean="0"/>
          </a:p>
          <a:p>
            <a:r>
              <a:rPr lang="en-US" sz="3000" dirty="0" smtClean="0"/>
              <a:t>Standard II	Student Learning Programs 				and Services</a:t>
            </a:r>
          </a:p>
          <a:p>
            <a:pPr>
              <a:buNone/>
            </a:pPr>
            <a:endParaRPr lang="en-US" sz="1400" dirty="0" smtClean="0"/>
          </a:p>
          <a:p>
            <a:r>
              <a:rPr lang="en-US" sz="3000" dirty="0" smtClean="0"/>
              <a:t>Standard III	Resources</a:t>
            </a:r>
          </a:p>
          <a:p>
            <a:pPr>
              <a:buNone/>
            </a:pPr>
            <a:endParaRPr lang="en-US" sz="1400" dirty="0" smtClean="0"/>
          </a:p>
          <a:p>
            <a:r>
              <a:rPr lang="en-US" sz="3000" dirty="0" smtClean="0"/>
              <a:t>Standard IV	Leadership and Governance</a:t>
            </a:r>
            <a:endParaRPr lang="en-US" sz="3000" dirty="0"/>
          </a:p>
        </p:txBody>
      </p:sp>
      <p:sp>
        <p:nvSpPr>
          <p:cNvPr id="2" name="Title 1"/>
          <p:cNvSpPr>
            <a:spLocks noGrp="1"/>
          </p:cNvSpPr>
          <p:nvPr>
            <p:ph type="title"/>
          </p:nvPr>
        </p:nvSpPr>
        <p:spPr/>
        <p:txBody>
          <a:bodyPr/>
          <a:lstStyle/>
          <a:p>
            <a:pPr algn="ctr"/>
            <a:r>
              <a:rPr lang="en-US" dirty="0" smtClean="0"/>
              <a:t>Accreditation Standards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026091"/>
          </a:xfrm>
        </p:spPr>
        <p:txBody>
          <a:bodyPr>
            <a:normAutofit/>
          </a:bodyPr>
          <a:lstStyle/>
          <a:p>
            <a:r>
              <a:rPr lang="en-US" sz="3000" dirty="0" smtClean="0"/>
              <a:t>Review and analyze our institutional self-study.</a:t>
            </a:r>
          </a:p>
          <a:p>
            <a:pPr>
              <a:buNone/>
            </a:pPr>
            <a:endParaRPr lang="en-US" sz="2400" dirty="0" smtClean="0"/>
          </a:p>
          <a:p>
            <a:r>
              <a:rPr lang="en-US" sz="3000" dirty="0" smtClean="0"/>
              <a:t>Hold group meetings, attend shared governance meetings, make classroom observations, hold individual interviews, and review documents.</a:t>
            </a:r>
          </a:p>
          <a:p>
            <a:endParaRPr lang="en-US" sz="2400" dirty="0" smtClean="0"/>
          </a:p>
          <a:p>
            <a:r>
              <a:rPr lang="en-US" sz="3000" dirty="0" smtClean="0"/>
              <a:t>Tour the campus and talk with students.</a:t>
            </a:r>
          </a:p>
          <a:p>
            <a:endParaRPr lang="en-US" dirty="0"/>
          </a:p>
        </p:txBody>
      </p:sp>
      <p:sp>
        <p:nvSpPr>
          <p:cNvPr id="2" name="Title 1"/>
          <p:cNvSpPr>
            <a:spLocks noGrp="1"/>
          </p:cNvSpPr>
          <p:nvPr>
            <p:ph type="title"/>
          </p:nvPr>
        </p:nvSpPr>
        <p:spPr/>
        <p:txBody>
          <a:bodyPr>
            <a:noAutofit/>
          </a:bodyPr>
          <a:lstStyle/>
          <a:p>
            <a:pPr algn="ctr"/>
            <a:r>
              <a:rPr lang="en-US" dirty="0" smtClean="0"/>
              <a:t>Responsibilities of the </a:t>
            </a:r>
            <a:br>
              <a:rPr lang="en-US" dirty="0" smtClean="0"/>
            </a:br>
            <a:r>
              <a:rPr lang="en-US" dirty="0" smtClean="0"/>
              <a:t>Visiting Team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962401"/>
          </a:xfrm>
        </p:spPr>
        <p:txBody>
          <a:bodyPr>
            <a:normAutofit lnSpcReduction="10000"/>
          </a:bodyPr>
          <a:lstStyle/>
          <a:p>
            <a:r>
              <a:rPr lang="en-US" sz="3000" dirty="0" smtClean="0"/>
              <a:t>The team will finalize its recommendations for institutional improvement at the end of the visit.</a:t>
            </a:r>
          </a:p>
          <a:p>
            <a:pPr>
              <a:buNone/>
            </a:pPr>
            <a:endParaRPr lang="en-US" sz="2400" dirty="0" smtClean="0"/>
          </a:p>
          <a:p>
            <a:r>
              <a:rPr lang="en-US" sz="3000" dirty="0" smtClean="0"/>
              <a:t>The team will make one of the following recommendations (which will not be shared with the college). This recommendation must be acted upon by the Commission before the official outcome of the visit is determined</a:t>
            </a:r>
            <a:r>
              <a:rPr lang="en-US" dirty="0" smtClean="0"/>
              <a:t>.</a:t>
            </a:r>
            <a:endParaRPr lang="en-US" dirty="0"/>
          </a:p>
        </p:txBody>
      </p:sp>
      <p:sp>
        <p:nvSpPr>
          <p:cNvPr id="2" name="Title 1"/>
          <p:cNvSpPr>
            <a:spLocks noGrp="1"/>
          </p:cNvSpPr>
          <p:nvPr>
            <p:ph type="title"/>
          </p:nvPr>
        </p:nvSpPr>
        <p:spPr/>
        <p:txBody>
          <a:bodyPr/>
          <a:lstStyle/>
          <a:p>
            <a:pPr algn="ctr"/>
            <a:r>
              <a:rPr lang="en-US" dirty="0" smtClean="0"/>
              <a:t>Team Recommendations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0600"/>
          </a:xfrm>
        </p:spPr>
        <p:txBody>
          <a:bodyPr>
            <a:normAutofit fontScale="92500" lnSpcReduction="10000"/>
          </a:bodyPr>
          <a:lstStyle/>
          <a:p>
            <a:pPr>
              <a:spcAft>
                <a:spcPts val="300"/>
              </a:spcAft>
            </a:pPr>
            <a:r>
              <a:rPr lang="en-US" sz="3000" dirty="0" smtClean="0"/>
              <a:t>Reaffirm Accreditation.</a:t>
            </a:r>
          </a:p>
          <a:p>
            <a:pPr>
              <a:spcAft>
                <a:spcPts val="300"/>
              </a:spcAft>
            </a:pPr>
            <a:r>
              <a:rPr lang="en-US" sz="3000" dirty="0" smtClean="0"/>
              <a:t>Reaffirm Accreditation with a Follow-Up Report     by a certain time.</a:t>
            </a:r>
          </a:p>
          <a:p>
            <a:pPr>
              <a:spcAft>
                <a:spcPts val="300"/>
              </a:spcAft>
            </a:pPr>
            <a:r>
              <a:rPr lang="en-US" sz="3000" dirty="0" smtClean="0"/>
              <a:t>Reaffirm Accreditation with a Follow-Up Report   and visit.</a:t>
            </a:r>
          </a:p>
          <a:p>
            <a:pPr>
              <a:spcAft>
                <a:spcPts val="300"/>
              </a:spcAft>
            </a:pPr>
            <a:r>
              <a:rPr lang="en-US" sz="3000" dirty="0" smtClean="0"/>
              <a:t>Defer Action on Accreditation.</a:t>
            </a:r>
          </a:p>
          <a:p>
            <a:pPr>
              <a:spcAft>
                <a:spcPts val="300"/>
              </a:spcAft>
            </a:pPr>
            <a:r>
              <a:rPr lang="en-US" sz="3000" dirty="0" smtClean="0"/>
              <a:t>Issue a Warning.</a:t>
            </a:r>
          </a:p>
          <a:p>
            <a:pPr>
              <a:spcAft>
                <a:spcPts val="300"/>
              </a:spcAft>
            </a:pPr>
            <a:r>
              <a:rPr lang="en-US" sz="3000" dirty="0" smtClean="0"/>
              <a:t>Impose Probation.</a:t>
            </a:r>
          </a:p>
          <a:p>
            <a:pPr>
              <a:spcAft>
                <a:spcPts val="300"/>
              </a:spcAft>
            </a:pPr>
            <a:r>
              <a:rPr lang="en-US" sz="3000" dirty="0" smtClean="0"/>
              <a:t>Order Show Cause.</a:t>
            </a:r>
          </a:p>
          <a:p>
            <a:r>
              <a:rPr lang="en-US" sz="3000" dirty="0" smtClean="0"/>
              <a:t>Terminate Accreditation.</a:t>
            </a:r>
          </a:p>
          <a:p>
            <a:endParaRPr lang="en-US" dirty="0"/>
          </a:p>
        </p:txBody>
      </p:sp>
      <p:sp>
        <p:nvSpPr>
          <p:cNvPr id="2" name="Title 1"/>
          <p:cNvSpPr>
            <a:spLocks noGrp="1"/>
          </p:cNvSpPr>
          <p:nvPr>
            <p:ph type="title"/>
          </p:nvPr>
        </p:nvSpPr>
        <p:spPr/>
        <p:txBody>
          <a:bodyPr/>
          <a:lstStyle/>
          <a:p>
            <a:pPr algn="ctr"/>
            <a:r>
              <a:rPr lang="en-US" dirty="0" smtClean="0"/>
              <a:t>Recommendations</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TotalTime>
  <Words>466</Words>
  <Application>Microsoft Macintosh PowerPoint</Application>
  <PresentationFormat>On-screen Show (4:3)</PresentationFormat>
  <Paragraphs>97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Accreditation  Forum</vt:lpstr>
      <vt:lpstr>Twelve Common Questions and Answers about Regional Accreditation</vt:lpstr>
      <vt:lpstr>Questions and Answers…</vt:lpstr>
      <vt:lpstr>Questions and Answers…</vt:lpstr>
      <vt:lpstr>Questions and Answers…</vt:lpstr>
      <vt:lpstr>Accreditation Standards</vt:lpstr>
      <vt:lpstr>Responsibilities of the  Visiting Team</vt:lpstr>
      <vt:lpstr>Team Recommendations</vt:lpstr>
      <vt:lpstr>Recommendations</vt:lpstr>
      <vt:lpstr>What YOU can do to prepare</vt:lpstr>
      <vt:lpstr>Meet the Team</vt:lpstr>
      <vt:lpstr>Meet the Team</vt:lpstr>
      <vt:lpstr>Meet the Team</vt:lpstr>
      <vt:lpstr>Meet the Team</vt:lpstr>
      <vt:lpstr>Meet the Team</vt:lpstr>
      <vt:lpstr>Meet the Team</vt:lpstr>
      <vt:lpstr>Meet the Team</vt:lpstr>
      <vt:lpstr>Meet the Team</vt:lpstr>
      <vt:lpstr>Meet the Team</vt:lpstr>
      <vt:lpstr>Meet the Team</vt:lpstr>
    </vt:vector>
  </TitlesOfParts>
  <Company>Gavilan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Forum</dc:title>
  <dc:creator>Kathleen Rose</dc:creator>
  <cp:lastModifiedBy>Digital Media</cp:lastModifiedBy>
  <cp:revision>28</cp:revision>
  <dcterms:created xsi:type="dcterms:W3CDTF">2013-01-18T00:37:58Z</dcterms:created>
  <dcterms:modified xsi:type="dcterms:W3CDTF">2013-02-14T00:20:29Z</dcterms:modified>
</cp:coreProperties>
</file>