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0" r:id="rId2"/>
    <p:sldId id="261" r:id="rId3"/>
    <p:sldId id="258" r:id="rId4"/>
    <p:sldId id="281" r:id="rId5"/>
    <p:sldId id="290" r:id="rId6"/>
    <p:sldId id="291" r:id="rId7"/>
    <p:sldId id="292" r:id="rId8"/>
    <p:sldId id="293" r:id="rId9"/>
    <p:sldId id="288" r:id="rId10"/>
    <p:sldId id="267" r:id="rId11"/>
    <p:sldId id="269" r:id="rId12"/>
    <p:sldId id="257" r:id="rId13"/>
    <p:sldId id="266" r:id="rId14"/>
    <p:sldId id="262" r:id="rId15"/>
    <p:sldId id="273" r:id="rId16"/>
    <p:sldId id="263" r:id="rId17"/>
    <p:sldId id="271" r:id="rId18"/>
    <p:sldId id="270" r:id="rId19"/>
    <p:sldId id="294" r:id="rId20"/>
    <p:sldId id="284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23E"/>
    <a:srgbClr val="FBF612"/>
    <a:srgbClr val="05C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/>
    <p:restoredTop sz="94672"/>
  </p:normalViewPr>
  <p:slideViewPr>
    <p:cSldViewPr snapToGrid="0" snapToObjects="1">
      <p:cViewPr>
        <p:scale>
          <a:sx n="81" d="100"/>
          <a:sy n="81" d="100"/>
        </p:scale>
        <p:origin x="-7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B1F3-3B67-A34B-A2E9-06BBEEAEC46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3F243-1F40-F44F-94DF-97C8F7B9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45% of the 2013 entering cohort will graduate in three years, a rate more than double the most recently compiled national rate of 22% for community colleges nationally and more than triple the 13% three-year graduation rate at urban community colleges of comparable size.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guttman.cuny.edu</a:t>
            </a:r>
            <a:r>
              <a:rPr lang="en-US" dirty="0" smtClean="0"/>
              <a:t>/2016/06/16/</a:t>
            </a:r>
            <a:r>
              <a:rPr lang="en-US" dirty="0" err="1" smtClean="0"/>
              <a:t>guttman</a:t>
            </a:r>
            <a:r>
              <a:rPr lang="en-US" dirty="0" smtClean="0"/>
              <a:t>-to-celebrate-third-commencement-and-student-success/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F243-1F40-F44F-94DF-97C8F7B995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2FD9-679B-FF4F-8F3B-08A530036542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FA1E-D203-9647-A0E2-25504FBA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65" y="0"/>
            <a:ext cx="9735011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35" y="41592"/>
            <a:ext cx="6944812" cy="63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4-27 at 4.3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77" y="1"/>
            <a:ext cx="6813176" cy="66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Clarify the Paths to Student End Goals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1333256"/>
            <a:ext cx="10949354" cy="5395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Map all programs to transfer and career </a:t>
            </a:r>
            <a:r>
              <a:rPr lang="en-US" sz="4400" dirty="0" smtClean="0"/>
              <a:t>with</a:t>
            </a:r>
            <a:endParaRPr lang="en-US" sz="4400" dirty="0"/>
          </a:p>
          <a:p>
            <a:r>
              <a:rPr lang="en-US" sz="5100" dirty="0" smtClean="0"/>
              <a:t>Math </a:t>
            </a:r>
            <a:r>
              <a:rPr lang="en-US" sz="5100" dirty="0"/>
              <a:t>and other core coursework aligned to each program of </a:t>
            </a:r>
            <a:r>
              <a:rPr lang="en-US" sz="5100" dirty="0" smtClean="0"/>
              <a:t>study</a:t>
            </a:r>
          </a:p>
          <a:p>
            <a:r>
              <a:rPr lang="en-US" sz="5100" dirty="0" smtClean="0"/>
              <a:t>Clear program maps</a:t>
            </a:r>
          </a:p>
          <a:p>
            <a:r>
              <a:rPr lang="en-US" sz="5100" dirty="0" smtClean="0"/>
              <a:t>Predictable </a:t>
            </a:r>
            <a:r>
              <a:rPr lang="en-US" sz="5100" dirty="0"/>
              <a:t>schedules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27" y="1"/>
            <a:ext cx="10515600" cy="853440"/>
          </a:xfrm>
        </p:spPr>
        <p:txBody>
          <a:bodyPr/>
          <a:lstStyle/>
          <a:p>
            <a:r>
              <a:rPr lang="en-US" dirty="0" smtClean="0"/>
              <a:t>Clarifying the Path: Gavilan-style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437167"/>
              </p:ext>
            </p:extLst>
          </p:nvPr>
        </p:nvGraphicFramePr>
        <p:xfrm>
          <a:off x="409937" y="853440"/>
          <a:ext cx="1051560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813"/>
                <a:gridCol w="7244787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Area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Activities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Student Services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Assessment, High School Outreach</a:t>
                      </a:r>
                      <a:r>
                        <a:rPr lang="en-US" sz="1600" baseline="0" dirty="0" smtClean="0"/>
                        <a:t> team, Counseling &amp; Advising, Administrators, Financial Aid, Career Transfer Center, etc.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Connecting education and employment targets by program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Meta</a:t>
                      </a:r>
                      <a:r>
                        <a:rPr lang="en-US" baseline="0" dirty="0" smtClean="0"/>
                        <a:t> majors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Clear program maps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Predictable schedules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Advising</a:t>
                      </a:r>
                      <a:r>
                        <a:rPr lang="en-US" baseline="0" dirty="0" smtClean="0"/>
                        <a:t> for b</a:t>
                      </a:r>
                      <a:r>
                        <a:rPr lang="en-US" dirty="0" smtClean="0"/>
                        <a:t>ridge programs, concurrent enrollment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Instruction</a:t>
                      </a:r>
                      <a:endParaRPr lang="en-US" sz="3600" dirty="0" smtClean="0"/>
                    </a:p>
                    <a:p>
                      <a:r>
                        <a:rPr lang="en-US" dirty="0" smtClean="0"/>
                        <a:t>Classroom instructors, Administrators</a:t>
                      </a:r>
                      <a:r>
                        <a:rPr lang="en-US" baseline="0" dirty="0" smtClean="0"/>
                        <a:t>, Schedulers, Library, Distance Education, etc.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Connecting education and employment targets by program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Meta majors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Clear program maps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Predictable schedules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Bridge programs, concurrent enrollment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Academic</a:t>
                      </a:r>
                      <a:r>
                        <a:rPr lang="en-US" sz="3200" baseline="0" dirty="0" smtClean="0"/>
                        <a:t> Support</a:t>
                      </a:r>
                    </a:p>
                    <a:p>
                      <a:r>
                        <a:rPr lang="en-US" baseline="0" dirty="0" smtClean="0"/>
                        <a:t>Tutoring programs, SI, tutors, program specialists, etc.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Support for connecting learning to career and education goals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Embedded</a:t>
                      </a:r>
                      <a:r>
                        <a:rPr lang="en-US" baseline="0" dirty="0" smtClean="0"/>
                        <a:t> support for meta majors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Support for b</a:t>
                      </a:r>
                      <a:r>
                        <a:rPr lang="en-US" dirty="0" smtClean="0"/>
                        <a:t>ridge programs, concurrent enrollment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04492" y="2497015"/>
            <a:ext cx="5087816" cy="339970"/>
          </a:xfrm>
          <a:prstGeom prst="rect">
            <a:avLst/>
          </a:prstGeom>
          <a:solidFill>
            <a:srgbClr val="FBF612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4492" y="4501661"/>
            <a:ext cx="3962400" cy="339970"/>
          </a:xfrm>
          <a:prstGeom prst="rect">
            <a:avLst/>
          </a:prstGeom>
          <a:solidFill>
            <a:srgbClr val="FBF612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04492" y="5908431"/>
            <a:ext cx="5087816" cy="339970"/>
          </a:xfrm>
          <a:prstGeom prst="rect">
            <a:avLst/>
          </a:prstGeom>
          <a:solidFill>
            <a:srgbClr val="FBF612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Intake: Helping Students Enter a Pathway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5" y="1344979"/>
            <a:ext cx="10515600" cy="5219944"/>
          </a:xfrm>
        </p:spPr>
        <p:txBody>
          <a:bodyPr>
            <a:noAutofit/>
          </a:bodyPr>
          <a:lstStyle/>
          <a:p>
            <a:r>
              <a:rPr lang="en-US" sz="4000" dirty="0"/>
              <a:t>K-12 partnerships focused on career-college exploration</a:t>
            </a:r>
          </a:p>
          <a:p>
            <a:r>
              <a:rPr lang="en-US" sz="4000" dirty="0" smtClean="0"/>
              <a:t>Contextualized learning</a:t>
            </a:r>
          </a:p>
          <a:p>
            <a:r>
              <a:rPr lang="en-US" sz="4000" dirty="0" smtClean="0"/>
              <a:t>Acceleration</a:t>
            </a:r>
          </a:p>
          <a:p>
            <a:pPr lvl="1"/>
            <a:r>
              <a:rPr lang="en-US" sz="3600" dirty="0" smtClean="0"/>
              <a:t>Multiple measures</a:t>
            </a:r>
          </a:p>
          <a:p>
            <a:pPr lvl="1"/>
            <a:r>
              <a:rPr lang="en-US" sz="3600" dirty="0" smtClean="0"/>
              <a:t>Academic supports</a:t>
            </a:r>
          </a:p>
          <a:p>
            <a:r>
              <a:rPr lang="en-US" sz="4000" dirty="0" smtClean="0"/>
              <a:t>Required academic plans/advising</a:t>
            </a:r>
          </a:p>
          <a:p>
            <a:r>
              <a:rPr lang="en-US" sz="4000" dirty="0" smtClean="0"/>
              <a:t>Meta majors</a:t>
            </a:r>
          </a:p>
        </p:txBody>
      </p:sp>
    </p:spTree>
    <p:extLst>
      <p:ext uri="{BB962C8B-B14F-4D97-AF65-F5344CB8AC3E}">
        <p14:creationId xmlns:p14="http://schemas.microsoft.com/office/powerpoint/2010/main" val="3560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39"/>
            <a:ext cx="12417379" cy="72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94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Keeping Students on the Path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031"/>
            <a:ext cx="10515600" cy="49929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Systems </a:t>
            </a:r>
            <a:r>
              <a:rPr lang="en-US" sz="4400" dirty="0"/>
              <a:t>for </a:t>
            </a:r>
            <a:r>
              <a:rPr lang="en-US" sz="4400" dirty="0" smtClean="0"/>
              <a:t>students, faculty, and advisors </a:t>
            </a:r>
            <a:r>
              <a:rPr lang="en-US" sz="4400" dirty="0"/>
              <a:t>to track </a:t>
            </a:r>
            <a:r>
              <a:rPr lang="en-US" sz="4400" dirty="0" smtClean="0"/>
              <a:t>students’ </a:t>
            </a:r>
            <a:r>
              <a:rPr lang="en-US" sz="4400" dirty="0"/>
              <a:t>progress </a:t>
            </a:r>
            <a:r>
              <a:rPr lang="en-US" sz="4400" dirty="0" smtClean="0"/>
              <a:t>easily</a:t>
            </a:r>
          </a:p>
          <a:p>
            <a:r>
              <a:rPr lang="en-US" sz="4400" dirty="0"/>
              <a:t>P</a:t>
            </a:r>
            <a:r>
              <a:rPr lang="en-US" sz="4400" dirty="0" smtClean="0"/>
              <a:t>rocedures </a:t>
            </a:r>
            <a:r>
              <a:rPr lang="en-US" sz="4400" dirty="0"/>
              <a:t>to identify students at risk and provide needed supports</a:t>
            </a:r>
          </a:p>
          <a:p>
            <a:r>
              <a:rPr lang="en-US" sz="4400" dirty="0" smtClean="0"/>
              <a:t>Integrated </a:t>
            </a:r>
            <a:r>
              <a:rPr lang="en-US" sz="4400" dirty="0"/>
              <a:t>academic support</a:t>
            </a:r>
          </a:p>
          <a:p>
            <a:r>
              <a:rPr lang="en-US" sz="4400" dirty="0" smtClean="0"/>
              <a:t>Alternatives provided if adjustments to path needed</a:t>
            </a:r>
          </a:p>
          <a:p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Ensuring that Students are Learning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46" y="1473932"/>
            <a:ext cx="10515600" cy="50323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Project</a:t>
            </a:r>
            <a:r>
              <a:rPr lang="en-US" sz="4400" dirty="0"/>
              <a:t>-based, collaborative </a:t>
            </a:r>
            <a:r>
              <a:rPr lang="en-US" sz="4400" dirty="0" smtClean="0"/>
              <a:t>learning</a:t>
            </a:r>
            <a:endParaRPr lang="en-US" sz="4400" dirty="0"/>
          </a:p>
          <a:p>
            <a:r>
              <a:rPr lang="en-US" sz="4400" dirty="0"/>
              <a:t>Applied learning </a:t>
            </a:r>
            <a:r>
              <a:rPr lang="en-US" sz="4400" dirty="0" smtClean="0"/>
              <a:t>experiences: Internships, service learning, etc.</a:t>
            </a:r>
            <a:endParaRPr lang="en-US" sz="4400" dirty="0"/>
          </a:p>
          <a:p>
            <a:r>
              <a:rPr lang="en-US" sz="4400" dirty="0" smtClean="0"/>
              <a:t>Systems for </a:t>
            </a:r>
            <a:r>
              <a:rPr lang="en-US" sz="4400" dirty="0"/>
              <a:t>the college and students to track mastery of </a:t>
            </a:r>
            <a:r>
              <a:rPr lang="en-US" sz="4400" dirty="0" smtClean="0"/>
              <a:t>learning </a:t>
            </a:r>
            <a:r>
              <a:rPr lang="en-US" sz="4400" dirty="0"/>
              <a:t>outcomes that lead to credentials, transfer, and/or employment </a:t>
            </a:r>
          </a:p>
        </p:txBody>
      </p:sp>
    </p:spTree>
    <p:extLst>
      <p:ext uri="{BB962C8B-B14F-4D97-AF65-F5344CB8AC3E}">
        <p14:creationId xmlns:p14="http://schemas.microsoft.com/office/powerpoint/2010/main" val="36947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284" y="365125"/>
            <a:ext cx="11272848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Pathways </a:t>
            </a:r>
            <a:r>
              <a:rPr lang="en-US" b="1" dirty="0">
                <a:latin typeface="+mn-lt"/>
              </a:rPr>
              <a:t>Colleges see </a:t>
            </a:r>
            <a:r>
              <a:rPr lang="en-US" b="1" i="1" dirty="0">
                <a:latin typeface="+mn-lt"/>
              </a:rPr>
              <a:t>increases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for students in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399" y="1825625"/>
            <a:ext cx="11898923" cy="4351338"/>
          </a:xfrm>
        </p:spPr>
        <p:txBody>
          <a:bodyPr>
            <a:noAutofit/>
          </a:bodyPr>
          <a:lstStyle/>
          <a:p>
            <a:r>
              <a:rPr lang="en-US" sz="4400" dirty="0"/>
              <a:t>Number of college credits earned in first </a:t>
            </a:r>
            <a:r>
              <a:rPr lang="en-US" sz="4400" dirty="0" smtClean="0"/>
              <a:t>year</a:t>
            </a:r>
            <a:endParaRPr lang="en-US" sz="4400" dirty="0"/>
          </a:p>
          <a:p>
            <a:r>
              <a:rPr lang="en-US" sz="4400" dirty="0"/>
              <a:t>Completion of gateway math and English courses in the student’s first </a:t>
            </a:r>
            <a:r>
              <a:rPr lang="en-US" sz="4400" dirty="0" smtClean="0"/>
              <a:t>year</a:t>
            </a:r>
            <a:endParaRPr lang="en-US" sz="4400" dirty="0"/>
          </a:p>
          <a:p>
            <a:r>
              <a:rPr lang="en-US" sz="4400" dirty="0" smtClean="0"/>
              <a:t>Persistence </a:t>
            </a:r>
            <a:r>
              <a:rPr lang="en-US" sz="4400" dirty="0"/>
              <a:t>from </a:t>
            </a:r>
            <a:r>
              <a:rPr lang="en-US" sz="4400" dirty="0" smtClean="0"/>
              <a:t>year </a:t>
            </a:r>
            <a:r>
              <a:rPr lang="en-US" sz="4400" dirty="0"/>
              <a:t>1 to </a:t>
            </a:r>
            <a:r>
              <a:rPr lang="en-US" sz="4400" dirty="0" smtClean="0"/>
              <a:t>year 2</a:t>
            </a:r>
            <a:endParaRPr lang="en-US" sz="4400" dirty="0"/>
          </a:p>
          <a:p>
            <a:r>
              <a:rPr lang="en-US" sz="4400" dirty="0" smtClean="0"/>
              <a:t>Equity </a:t>
            </a:r>
            <a:r>
              <a:rPr lang="en-US" sz="4400" dirty="0"/>
              <a:t>in outcomes </a:t>
            </a:r>
            <a:r>
              <a:rPr lang="en-US" sz="4400" dirty="0" smtClean="0"/>
              <a:t>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from </a:t>
            </a:r>
            <a:r>
              <a:rPr lang="en-US" sz="2000" dirty="0"/>
              <a:t>the American Association of Community Colleges’ Pathways Planning, Implementation, and Evaluation </a:t>
            </a:r>
            <a:r>
              <a:rPr lang="en-US" sz="2000" dirty="0" smtClean="0"/>
              <a:t>graphic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28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AD.gavilan.edu\users\user_documents\slarose\Desktop\Bri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93" y="283420"/>
            <a:ext cx="10158607" cy="15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231" y="1811334"/>
            <a:ext cx="12074769" cy="50466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 smtClean="0"/>
              <a:t>Summer Workshops (dates to be determined)</a:t>
            </a:r>
          </a:p>
          <a:p>
            <a:pPr lvl="0"/>
            <a:r>
              <a:rPr lang="en-US" sz="4400" u="sng" dirty="0"/>
              <a:t>Guided Pathways 101:</a:t>
            </a:r>
            <a:r>
              <a:rPr lang="en-US" sz="4400" dirty="0"/>
              <a:t> </a:t>
            </a:r>
            <a:r>
              <a:rPr lang="en-US" sz="4400" dirty="0" smtClean="0"/>
              <a:t>core </a:t>
            </a:r>
            <a:r>
              <a:rPr lang="en-US" sz="4400" dirty="0"/>
              <a:t>elements of </a:t>
            </a:r>
            <a:r>
              <a:rPr lang="en-US" sz="4400" dirty="0" smtClean="0"/>
              <a:t>pathways facilitated by Career Ladders Project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r>
              <a:rPr lang="en-US" sz="4400" u="sng" dirty="0"/>
              <a:t>Pathways Planning Institute:</a:t>
            </a:r>
            <a:r>
              <a:rPr lang="en-US" sz="4400" dirty="0"/>
              <a:t> hands-on </a:t>
            </a:r>
            <a:r>
              <a:rPr lang="en-US" sz="4400" dirty="0" smtClean="0"/>
              <a:t>planning with cross</a:t>
            </a:r>
            <a:r>
              <a:rPr lang="en-US" sz="4400" dirty="0"/>
              <a:t>-area </a:t>
            </a:r>
            <a:r>
              <a:rPr lang="en-US" sz="4400" dirty="0" smtClean="0"/>
              <a:t>teams--counseling</a:t>
            </a:r>
            <a:r>
              <a:rPr lang="en-US" sz="4400" dirty="0"/>
              <a:t>, </a:t>
            </a:r>
            <a:r>
              <a:rPr lang="en-US" sz="4400" dirty="0" smtClean="0"/>
              <a:t>instructional faculty</a:t>
            </a:r>
            <a:r>
              <a:rPr lang="en-US" sz="4400" dirty="0"/>
              <a:t>, administrators, </a:t>
            </a:r>
            <a:r>
              <a:rPr lang="en-US" sz="4400" dirty="0" smtClean="0"/>
              <a:t>classified staff, and students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4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0"/>
            <a:ext cx="716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D.gavilan.edu\users\user_documents\slarose\Desktop\Bri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93" y="283420"/>
            <a:ext cx="10158607" cy="15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64614"/>
            <a:ext cx="10861110" cy="49113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More campus inquiry about pathways</a:t>
            </a:r>
          </a:p>
          <a:p>
            <a:r>
              <a:rPr lang="en-US" sz="4000" i="1" dirty="0" smtClean="0"/>
              <a:t>Thursday, May 4</a:t>
            </a:r>
            <a:r>
              <a:rPr lang="en-US" sz="4000" dirty="0" smtClean="0"/>
              <a:t>: Pathways FIG with Career Ladders (meta majors) </a:t>
            </a:r>
            <a:r>
              <a:rPr lang="en-US" sz="4000" dirty="0"/>
              <a:t>	</a:t>
            </a:r>
            <a:r>
              <a:rPr lang="en-US" sz="4000" dirty="0" smtClean="0"/>
              <a:t>12:30 – 2:00 in LI 100</a:t>
            </a:r>
          </a:p>
          <a:p>
            <a:r>
              <a:rPr lang="en-US" sz="4000" i="1" dirty="0" smtClean="0"/>
              <a:t>Wednesday, May 10</a:t>
            </a:r>
            <a:r>
              <a:rPr lang="en-US" sz="4000" dirty="0" smtClean="0"/>
              <a:t>: Intro to Pathways Lunch Meeting  12:00 – 2:00 in the TLC</a:t>
            </a:r>
          </a:p>
          <a:p>
            <a:r>
              <a:rPr lang="en-US" sz="4000" dirty="0" smtClean="0"/>
              <a:t>Academic Senate discussion, May 16</a:t>
            </a:r>
          </a:p>
          <a:p>
            <a:r>
              <a:rPr lang="en-US" sz="4000" i="1" dirty="0" smtClean="0"/>
              <a:t>Thursday, May 18</a:t>
            </a:r>
            <a:r>
              <a:rPr lang="en-US" sz="4000" dirty="0" smtClean="0"/>
              <a:t>: Final Pathways FIG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12:30 – 2:00 in LI 100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97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60" y="2478717"/>
            <a:ext cx="8367895" cy="37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AD.gavilan.edu\users\user_documents\slarose\Desktop\Bri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83" y="220789"/>
            <a:ext cx="8367894" cy="15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471" y="1955497"/>
            <a:ext cx="166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0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 Few </a:t>
            </a:r>
            <a:r>
              <a:rPr lang="en-US" b="1" dirty="0" err="1" smtClean="0"/>
              <a:t>Gavilan</a:t>
            </a:r>
            <a:r>
              <a:rPr lang="en-US" b="1" dirty="0" smtClean="0"/>
              <a:t> Students </a:t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			Achieving College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431" y="1825625"/>
            <a:ext cx="6535616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Too many choices</a:t>
            </a:r>
          </a:p>
          <a:p>
            <a:r>
              <a:rPr lang="en-US" sz="3600" dirty="0" smtClean="0"/>
              <a:t>Often choices made are wrong</a:t>
            </a:r>
          </a:p>
          <a:p>
            <a:r>
              <a:rPr lang="en-US" sz="3600" dirty="0" smtClean="0"/>
              <a:t>Extra units = extra time and cost </a:t>
            </a:r>
          </a:p>
          <a:p>
            <a:r>
              <a:rPr lang="en-US" sz="3600" dirty="0" smtClean="0"/>
              <a:t>Attrition</a:t>
            </a:r>
          </a:p>
          <a:p>
            <a:r>
              <a:rPr lang="en-US" sz="3600" dirty="0" smtClean="0"/>
              <a:t>How many actually get through?</a:t>
            </a:r>
          </a:p>
        </p:txBody>
      </p:sp>
      <p:pic>
        <p:nvPicPr>
          <p:cNvPr id="5" name="Content Placeholder 4" descr="5743720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4" b="23294"/>
          <a:stretch>
            <a:fillRect/>
          </a:stretch>
        </p:blipFill>
        <p:spPr>
          <a:xfrm>
            <a:off x="7156937" y="1825625"/>
            <a:ext cx="5181600" cy="4351338"/>
          </a:xfrm>
        </p:spPr>
      </p:pic>
      <p:pic>
        <p:nvPicPr>
          <p:cNvPr id="6" name="Picture 5" descr="CC0005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35" y="2715999"/>
            <a:ext cx="2078736" cy="2996184"/>
          </a:xfrm>
          <a:prstGeom prst="rect">
            <a:avLst/>
          </a:prstGeom>
        </p:spPr>
      </p:pic>
      <p:pic>
        <p:nvPicPr>
          <p:cNvPr id="7" name="Picture 6" descr="stk19951bo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40" y="2439555"/>
            <a:ext cx="2170176" cy="2971800"/>
          </a:xfrm>
          <a:prstGeom prst="rect">
            <a:avLst/>
          </a:prstGeom>
        </p:spPr>
      </p:pic>
      <p:pic>
        <p:nvPicPr>
          <p:cNvPr id="10" name="Picture 9" descr="rbs1_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59" y="1600800"/>
            <a:ext cx="2484120" cy="3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38" y="1192578"/>
            <a:ext cx="10744200" cy="4633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“The </a:t>
            </a:r>
            <a:r>
              <a:rPr lang="en-US" sz="4800" b="1" dirty="0">
                <a:solidFill>
                  <a:srgbClr val="FF0000"/>
                </a:solidFill>
              </a:rPr>
              <a:t>loss of community college credits </a:t>
            </a:r>
            <a:r>
              <a:rPr lang="en-US" sz="4400" b="1" dirty="0"/>
              <a:t>upon transfer is endemic across the country and, as a recent national study found, is the </a:t>
            </a:r>
            <a:r>
              <a:rPr lang="en-US" sz="4800" b="1" dirty="0">
                <a:solidFill>
                  <a:srgbClr val="FF0000"/>
                </a:solidFill>
              </a:rPr>
              <a:t>biggest barrier to bachelor’s completion for community college transfer students</a:t>
            </a:r>
            <a:r>
              <a:rPr lang="en-US" sz="4400" b="1" dirty="0" smtClean="0"/>
              <a:t>.”</a:t>
            </a:r>
          </a:p>
          <a:p>
            <a:pPr marL="0" indent="0">
              <a:buNone/>
            </a:pPr>
            <a:r>
              <a:rPr lang="en-US" sz="2400" b="1" dirty="0" smtClean="0"/>
              <a:t>	      --Davis Jenkins, co-author</a:t>
            </a:r>
            <a:r>
              <a:rPr lang="en-US" sz="2400" b="1" i="1" dirty="0" smtClean="0"/>
              <a:t>, Redesigning America’s Community Colleges.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543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404"/>
            <a:ext cx="12192000" cy="55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4-29 at 10.5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74"/>
            <a:ext cx="12192000" cy="54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0.5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00"/>
            <a:ext cx="12192000" cy="59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9 at 11.02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219"/>
            <a:ext cx="12192000" cy="4764563"/>
          </a:xfrm>
          <a:prstGeom prst="rect">
            <a:avLst/>
          </a:prstGeom>
        </p:spPr>
      </p:pic>
      <p:pic>
        <p:nvPicPr>
          <p:cNvPr id="6" name="Picture 5" descr="Screen Shot 2017-04-29 at 11.03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345"/>
            <a:ext cx="12192000" cy="22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148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What are Guided Pathways?	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411192"/>
            <a:ext cx="10732539" cy="4954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Programs, support services, and instructional approaches </a:t>
            </a:r>
            <a:r>
              <a:rPr lang="en-US" sz="3600" dirty="0" smtClean="0"/>
              <a:t>redesigned </a:t>
            </a:r>
            <a:r>
              <a:rPr lang="en-US" sz="3600" dirty="0"/>
              <a:t>and re-aligned to help students </a:t>
            </a:r>
            <a:endParaRPr lang="en-US" sz="3600" dirty="0" smtClean="0"/>
          </a:p>
          <a:p>
            <a:pPr marL="0" indent="0">
              <a:buNone/>
            </a:pPr>
            <a:r>
              <a:rPr lang="en-US" sz="4000" i="1" dirty="0" smtClean="0"/>
              <a:t>clarify</a:t>
            </a:r>
            <a:r>
              <a:rPr lang="en-US" sz="4000" dirty="0" smtClean="0"/>
              <a:t> </a:t>
            </a:r>
            <a:r>
              <a:rPr lang="en-US" sz="4000" dirty="0"/>
              <a:t>their goals,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i="1" dirty="0" smtClean="0"/>
              <a:t>choose </a:t>
            </a:r>
            <a:r>
              <a:rPr lang="en-US" sz="4000" i="1" dirty="0"/>
              <a:t>and enter </a:t>
            </a:r>
            <a:r>
              <a:rPr lang="en-US" sz="4000" dirty="0"/>
              <a:t>pathways </a:t>
            </a:r>
            <a:r>
              <a:rPr lang="en-US" sz="4000" dirty="0" smtClean="0"/>
              <a:t>to achieve their </a:t>
            </a:r>
            <a:r>
              <a:rPr lang="en-US" sz="4000" dirty="0"/>
              <a:t>goals,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i="1" dirty="0" smtClean="0"/>
              <a:t>stay</a:t>
            </a:r>
            <a:r>
              <a:rPr lang="en-US" sz="4000" dirty="0" smtClean="0"/>
              <a:t> </a:t>
            </a:r>
            <a:r>
              <a:rPr lang="en-US" sz="4000" dirty="0"/>
              <a:t>on those pathways,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and </a:t>
            </a:r>
            <a:r>
              <a:rPr lang="en-US" sz="4000" i="1" dirty="0"/>
              <a:t>master</a:t>
            </a:r>
            <a:r>
              <a:rPr lang="en-US" sz="4000" dirty="0"/>
              <a:t> knowledge and skills that will enable them to advance in the labor market and successfully pursue further education. </a:t>
            </a:r>
            <a:r>
              <a:rPr lang="en-US" sz="1000" dirty="0" smtClean="0"/>
              <a:t>“The movement toward Pathways”, AACC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31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528</Words>
  <Application>Microsoft Office PowerPoint</Application>
  <PresentationFormat>Custom</PresentationFormat>
  <Paragraphs>80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Too Few Gavilan Students      Achieving College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Guided Pathways? </vt:lpstr>
      <vt:lpstr>PowerPoint Presentation</vt:lpstr>
      <vt:lpstr>PowerPoint Presentation</vt:lpstr>
      <vt:lpstr>Clarify the Paths to Student End Goals</vt:lpstr>
      <vt:lpstr>Clarifying the Path: Gavilan-style</vt:lpstr>
      <vt:lpstr>Intake: Helping Students Enter a Pathway</vt:lpstr>
      <vt:lpstr>PowerPoint Presentation</vt:lpstr>
      <vt:lpstr>Keeping Students on the Path</vt:lpstr>
      <vt:lpstr>Ensuring that Students are Learning</vt:lpstr>
      <vt:lpstr>Pathways Colleges see increases for students in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dachterman@gavilan.edu</dc:creator>
  <cp:lastModifiedBy>Administrator</cp:lastModifiedBy>
  <cp:revision>72</cp:revision>
  <dcterms:created xsi:type="dcterms:W3CDTF">2017-04-24T16:35:48Z</dcterms:created>
  <dcterms:modified xsi:type="dcterms:W3CDTF">2017-05-01T22:48:29Z</dcterms:modified>
</cp:coreProperties>
</file>